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comments/modernComment_282A_B273B704.xml" ContentType="application/vnd.ms-powerpoint.comments+xml"/>
  <Override PartName="/ppt/notesSlides/notesSlide39.xml" ContentType="application/vnd.openxmlformats-officedocument.presentationml.notesSlide+xml"/>
  <Override PartName="/ppt/comments/modernComment_282B_FA90F686.xml" ContentType="application/vnd.ms-powerpoint.comments+xml"/>
  <Override PartName="/ppt/notesSlides/notesSlide40.xml" ContentType="application/vnd.openxmlformats-officedocument.presentationml.notesSlide+xml"/>
  <Override PartName="/ppt/comments/modernComment_282C_8BE4C8B9.xml" ContentType="application/vnd.ms-powerpoint.comments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53" r:id="rId5"/>
  </p:sldMasterIdLst>
  <p:notesMasterIdLst>
    <p:notesMasterId r:id="rId67"/>
  </p:notesMasterIdLst>
  <p:sldIdLst>
    <p:sldId id="323" r:id="rId6"/>
    <p:sldId id="10220" r:id="rId7"/>
    <p:sldId id="10221" r:id="rId8"/>
    <p:sldId id="10222" r:id="rId9"/>
    <p:sldId id="533" r:id="rId10"/>
    <p:sldId id="387" r:id="rId11"/>
    <p:sldId id="10280" r:id="rId12"/>
    <p:sldId id="10259" r:id="rId13"/>
    <p:sldId id="258" r:id="rId14"/>
    <p:sldId id="10261" r:id="rId15"/>
    <p:sldId id="10317" r:id="rId16"/>
    <p:sldId id="10316" r:id="rId17"/>
    <p:sldId id="10304" r:id="rId18"/>
    <p:sldId id="259" r:id="rId19"/>
    <p:sldId id="10223" r:id="rId20"/>
    <p:sldId id="10224" r:id="rId21"/>
    <p:sldId id="10226" r:id="rId22"/>
    <p:sldId id="10227" r:id="rId23"/>
    <p:sldId id="10309" r:id="rId24"/>
    <p:sldId id="10308" r:id="rId25"/>
    <p:sldId id="10285" r:id="rId26"/>
    <p:sldId id="10307" r:id="rId27"/>
    <p:sldId id="10233" r:id="rId28"/>
    <p:sldId id="10199" r:id="rId29"/>
    <p:sldId id="10288" r:id="rId30"/>
    <p:sldId id="10299" r:id="rId31"/>
    <p:sldId id="10298" r:id="rId32"/>
    <p:sldId id="10300" r:id="rId33"/>
    <p:sldId id="10301" r:id="rId34"/>
    <p:sldId id="10303" r:id="rId35"/>
    <p:sldId id="10269" r:id="rId36"/>
    <p:sldId id="10234" r:id="rId37"/>
    <p:sldId id="10232" r:id="rId38"/>
    <p:sldId id="10229" r:id="rId39"/>
    <p:sldId id="10225" r:id="rId40"/>
    <p:sldId id="10252" r:id="rId41"/>
    <p:sldId id="10278" r:id="rId42"/>
    <p:sldId id="10311" r:id="rId43"/>
    <p:sldId id="10302" r:id="rId44"/>
    <p:sldId id="10201" r:id="rId45"/>
    <p:sldId id="10281" r:id="rId46"/>
    <p:sldId id="10282" r:id="rId47"/>
    <p:sldId id="10283" r:id="rId48"/>
    <p:sldId id="10284" r:id="rId49"/>
    <p:sldId id="10241" r:id="rId50"/>
    <p:sldId id="10310" r:id="rId51"/>
    <p:sldId id="10253" r:id="rId52"/>
    <p:sldId id="10293" r:id="rId53"/>
    <p:sldId id="10273" r:id="rId54"/>
    <p:sldId id="10306" r:id="rId55"/>
    <p:sldId id="10275" r:id="rId56"/>
    <p:sldId id="10277" r:id="rId57"/>
    <p:sldId id="10243" r:id="rId58"/>
    <p:sldId id="10244" r:id="rId59"/>
    <p:sldId id="10247" r:id="rId60"/>
    <p:sldId id="10305" r:id="rId61"/>
    <p:sldId id="432" r:id="rId62"/>
    <p:sldId id="10271" r:id="rId63"/>
    <p:sldId id="10272" r:id="rId64"/>
    <p:sldId id="10291" r:id="rId65"/>
    <p:sldId id="292" r:id="rId6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A8E35EE-B38E-45BF-98E9-EB54F3CA6EB6}">
          <p14:sldIdLst>
            <p14:sldId id="323"/>
            <p14:sldId id="10220"/>
            <p14:sldId id="10221"/>
            <p14:sldId id="10222"/>
            <p14:sldId id="533"/>
            <p14:sldId id="387"/>
            <p14:sldId id="10280"/>
            <p14:sldId id="10259"/>
            <p14:sldId id="258"/>
            <p14:sldId id="10261"/>
            <p14:sldId id="10317"/>
            <p14:sldId id="10316"/>
            <p14:sldId id="10304"/>
            <p14:sldId id="259"/>
            <p14:sldId id="10223"/>
            <p14:sldId id="10224"/>
            <p14:sldId id="10226"/>
            <p14:sldId id="10227"/>
            <p14:sldId id="10309"/>
            <p14:sldId id="10308"/>
            <p14:sldId id="10285"/>
            <p14:sldId id="10307"/>
            <p14:sldId id="10233"/>
            <p14:sldId id="10199"/>
            <p14:sldId id="10288"/>
            <p14:sldId id="10299"/>
            <p14:sldId id="10298"/>
            <p14:sldId id="10300"/>
            <p14:sldId id="10301"/>
            <p14:sldId id="10303"/>
            <p14:sldId id="10269"/>
            <p14:sldId id="10234"/>
            <p14:sldId id="10232"/>
            <p14:sldId id="10229"/>
            <p14:sldId id="10225"/>
            <p14:sldId id="10252"/>
            <p14:sldId id="10278"/>
            <p14:sldId id="10311"/>
            <p14:sldId id="10302"/>
            <p14:sldId id="10201"/>
            <p14:sldId id="10281"/>
            <p14:sldId id="10282"/>
            <p14:sldId id="10283"/>
            <p14:sldId id="10284"/>
            <p14:sldId id="10241"/>
            <p14:sldId id="10310"/>
            <p14:sldId id="10253"/>
            <p14:sldId id="10293"/>
            <p14:sldId id="10273"/>
            <p14:sldId id="10306"/>
            <p14:sldId id="10275"/>
            <p14:sldId id="10277"/>
            <p14:sldId id="10243"/>
            <p14:sldId id="10244"/>
            <p14:sldId id="10247"/>
            <p14:sldId id="10305"/>
            <p14:sldId id="432"/>
            <p14:sldId id="10271"/>
            <p14:sldId id="10272"/>
            <p14:sldId id="10291"/>
            <p14:sldId id="29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121A21A-01CA-D2E3-7641-0699F923A509}" name="Solène MONCHABLON" initials="SM" userId="S::solene.monchablon@theshiftproject.org::d42e6fd9-2590-40bb-ae63-279b3de017c5" providerId="AD"/>
  <p188:author id="{8B37701C-9B6D-7272-38C0-0DB6056B6849}" name="Noémie Rebière" initials="NR" userId="S::noemie.rebiere@theshiftproject.org::6974170c-65e6-4860-95e5-d82d50b3de53" providerId="AD"/>
  <p188:author id="{08B15061-94C3-5141-5D85-35B2112A0D32}" name="Clémence Vorreux" initials="CV" userId="S::clemence.vorreux@theshiftproject.org::89c2bab5-5449-482f-a397-e185250e2b9d" providerId="AD"/>
  <p188:author id="{64172E6E-DF02-5C48-CEE9-466D501FE19C}" name="Alexandre François" initials="AF" userId="S::alexandre.francois@theshiftproject.org::f6da25de-6836-4442-ba72-e87f23b90b55" providerId="AD"/>
  <p188:author id="{63E6F085-1B6B-88B8-FAB2-DB2E84945133}" name="Ilana Toledano" initials="IT" userId="S::ilana.toledano@theshiftproject.org::2ba57ddc-f6ed-4613-b941-0f810e9f7f84" providerId="AD"/>
  <p188:author id="{29F9A994-4F92-8478-3C46-19138E03E389}" name="Alan Lemoine" initials="AL" userId="S::alan.lemoine@theshiftproject.org::c8e9a0f5-1e5b-4f52-8659-f59bac40d00d" providerId="AD"/>
  <p188:author id="{5452E1C0-AD7B-6100-3B81-60B6B15182DF}" name="Mona Poulain" initials="MP" userId="S::mona.poulain@theshiftproject.org::c8999611-940f-4af7-b1c3-916714c5eaea" providerId="AD"/>
  <p188:author id="{814DEACB-05DF-4AEF-8399-A482CE0D9250}" name="Jean-Noël Geist" initials="JG" userId="S::jean-noel.geist@theshiftproject.org::119fe6d1-5bfa-4eb4-8807-69a8a9f0314a" providerId="AD"/>
  <p188:author id="{9536C5DB-1FA7-8CB9-59B4-825950774C9E}" name="Jason Saniez" initials="JS" userId="S::jason.saniez@theshiftproject.org::cca05490-029d-48ae-aecc-5fbf7d4cbd9e" providerId="AD"/>
  <p188:author id="{BFD545DF-EFD1-2BB6-1855-DAE74F171491}" name="Cécile de Calan" initials="CC" userId="S::cecile.decalan@theshiftproject.org::41a1993c-a629-4457-b310-2f5d23b31cad" providerId="AD"/>
  <p188:author id="{C30D83E5-6232-DD66-AC7E-4D3F4D4BB1F7}" name="Delphine Botti" initials="DB" userId="S::delphine.botti@theshiftproject.org::af92551c-4f90-4bec-9d90-5e73ca03d710" providerId="AD"/>
  <p188:author id="{F221DCF8-6FC8-7428-B35E-F1CA4D77458B}" name="Louis OLLION" initials="LO" userId="S::louis.ollion@theshiftproject.org::e56d2182-ef4e-4aa9-b146-2b070f8b6cd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9B5"/>
    <a:srgbClr val="3A43FF"/>
    <a:srgbClr val="BDC0FF"/>
    <a:srgbClr val="7B82FF"/>
    <a:srgbClr val="00055B"/>
    <a:srgbClr val="000788"/>
    <a:srgbClr val="BEC0FF"/>
    <a:srgbClr val="0033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5337EE-472D-8A15-92A9-AA000491803B}" v="134" dt="2026-06-23T13:54:58.476"/>
    <p1510:client id="{3278D459-C3BD-4E57-A97F-655951A90580}" v="493" dt="2026-06-23T13:59:24.494"/>
    <p1510:client id="{49F645A0-6F57-4BA9-AF33-8C948BCC7C32}" v="297" dt="2026-06-22T21:58:21.648"/>
    <p1510:client id="{67E92E37-E5D2-EF4A-B567-ED108636F891}" v="11517" dt="2026-06-23T11:26:01.122"/>
    <p1510:client id="{7144055F-15E4-4966-9534-40633DB45BC4}" v="38620" dt="2026-06-23T15:51:02.8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5669" autoAdjust="0"/>
  </p:normalViewPr>
  <p:slideViewPr>
    <p:cSldViewPr snapToGrid="0">
      <p:cViewPr varScale="1">
        <p:scale>
          <a:sx n="53" d="100"/>
          <a:sy n="53" d="100"/>
        </p:scale>
        <p:origin x="272" y="36"/>
      </p:cViewPr>
      <p:guideLst>
        <p:guide orient="horz" pos="211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7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Classeur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Classeur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805592387833668"/>
          <c:y val="0.14213119250140621"/>
          <c:w val="0.52973349748277709"/>
          <c:h val="0.77432798249130408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tx1">
                  <a:lumMod val="75000"/>
                  <a:lumOff val="2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B7F-420A-BD23-546FD1F85932}"/>
              </c:ext>
            </c:extLst>
          </c:dPt>
          <c:dPt>
            <c:idx val="1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B7F-420A-BD23-546FD1F85932}"/>
              </c:ext>
            </c:extLst>
          </c:dPt>
          <c:dPt>
            <c:idx val="2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B7F-420A-BD23-546FD1F85932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B7F-420A-BD23-546FD1F85932}"/>
              </c:ext>
            </c:extLst>
          </c:dPt>
          <c:dPt>
            <c:idx val="4"/>
            <c:bubble3D val="0"/>
            <c:spPr>
              <a:solidFill>
                <a:srgbClr val="FA65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B7F-420A-BD23-546FD1F85932}"/>
              </c:ext>
            </c:extLst>
          </c:dPt>
          <c:dPt>
            <c:idx val="5"/>
            <c:bubble3D val="0"/>
            <c:spPr>
              <a:solidFill>
                <a:srgbClr val="0009B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B7F-420A-BD23-546FD1F85932}"/>
              </c:ext>
            </c:extLst>
          </c:dPt>
          <c:dPt>
            <c:idx val="6"/>
            <c:bubble3D val="0"/>
            <c:spPr>
              <a:solidFill>
                <a:srgbClr val="33B0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B7F-420A-BD23-546FD1F85932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fr-F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6B7F-420A-BD23-546FD1F85932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fr-F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6B7F-420A-BD23-546FD1F85932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fr-F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6B7F-420A-BD23-546FD1F859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Feuil1!$E$31:$E$37</c:f>
              <c:strCache>
                <c:ptCount val="7"/>
                <c:pt idx="0">
                  <c:v>Carburéacteur</c:v>
                </c:pt>
                <c:pt idx="1">
                  <c:v>Gazole maritime</c:v>
                </c:pt>
                <c:pt idx="2">
                  <c:v>Gazole terrestre</c:v>
                </c:pt>
                <c:pt idx="3">
                  <c:v>Autres pétrole</c:v>
                </c:pt>
                <c:pt idx="4">
                  <c:v>Gaz</c:v>
                </c:pt>
                <c:pt idx="5">
                  <c:v>Electricité</c:v>
                </c:pt>
                <c:pt idx="6">
                  <c:v>Autres</c:v>
                </c:pt>
              </c:strCache>
            </c:strRef>
          </c:cat>
          <c:val>
            <c:numRef>
              <c:f>Feuil1!$F$31:$F$37</c:f>
              <c:numCache>
                <c:formatCode>#,##0</c:formatCode>
                <c:ptCount val="7"/>
                <c:pt idx="0" formatCode="_-* #\ ##0_-;\-* #\ ##0_-;_-* &quot;-&quot;??_-;_-@_-">
                  <c:v>480000</c:v>
                </c:pt>
                <c:pt idx="1">
                  <c:v>113000</c:v>
                </c:pt>
                <c:pt idx="2" formatCode="General">
                  <c:v>56000</c:v>
                </c:pt>
                <c:pt idx="3" formatCode="General">
                  <c:v>26000</c:v>
                </c:pt>
                <c:pt idx="4" formatCode="General">
                  <c:v>82000</c:v>
                </c:pt>
                <c:pt idx="5" formatCode="General">
                  <c:v>110000</c:v>
                </c:pt>
                <c:pt idx="6" formatCode="General">
                  <c:v>26000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B7F-420A-BD23-546FD1F8593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767887884666478"/>
          <c:y val="0.30519562836139097"/>
          <c:w val="0.26550390246068112"/>
          <c:h val="0.4805090851014546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805592387833668"/>
          <c:y val="0.14213119250140621"/>
          <c:w val="0.52973349748277709"/>
          <c:h val="0.77432798249130408"/>
        </c:manualLayout>
      </c:layout>
      <c:doughnutChart>
        <c:varyColors val="1"/>
        <c:ser>
          <c:idx val="1"/>
          <c:order val="0"/>
          <c:dPt>
            <c:idx val="0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2FA-4AAB-8817-E1D8B4740C75}"/>
              </c:ext>
            </c:extLst>
          </c:dPt>
          <c:dPt>
            <c:idx val="1"/>
            <c:bubble3D val="0"/>
            <c:spPr>
              <a:solidFill>
                <a:srgbClr val="FA65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2FA-4AAB-8817-E1D8B4740C75}"/>
              </c:ext>
            </c:extLst>
          </c:dPt>
          <c:dPt>
            <c:idx val="2"/>
            <c:bubble3D val="0"/>
            <c:spPr>
              <a:solidFill>
                <a:srgbClr val="0009B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2FA-4AAB-8817-E1D8B4740C75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fr-F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B2FA-4AAB-8817-E1D8B4740C75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fr-F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B2FA-4AAB-8817-E1D8B4740C75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fr-F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B2FA-4AAB-8817-E1D8B4740C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Feuil1!$D$40:$D$42</c:f>
              <c:strCache>
                <c:ptCount val="3"/>
                <c:pt idx="0">
                  <c:v>Pétrole</c:v>
                </c:pt>
                <c:pt idx="1">
                  <c:v>Gaz</c:v>
                </c:pt>
                <c:pt idx="2">
                  <c:v>Electricité et autres</c:v>
                </c:pt>
              </c:strCache>
            </c:strRef>
          </c:cat>
          <c:val>
            <c:numRef>
              <c:f>Feuil1!$E$40:$E$42</c:f>
              <c:numCache>
                <c:formatCode>General</c:formatCode>
                <c:ptCount val="3"/>
                <c:pt idx="0">
                  <c:v>675000</c:v>
                </c:pt>
                <c:pt idx="1">
                  <c:v>82000</c:v>
                </c:pt>
                <c:pt idx="2">
                  <c:v>136000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2FA-4AAB-8817-E1D8B4740C7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996753264994028"/>
          <c:y val="4.9002877384417928E-2"/>
          <c:w val="0.86041104148337422"/>
          <c:h val="0.5893278257419797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Feuil1!$C$1</c:f>
              <c:strCache>
                <c:ptCount val="1"/>
                <c:pt idx="0">
                  <c:v> Défense 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Feuil1!$B$2:$B$11</c:f>
              <c:strCache>
                <c:ptCount val="10"/>
                <c:pt idx="0">
                  <c:v>Airbus</c:v>
                </c:pt>
                <c:pt idx="1">
                  <c:v>BAE Systems</c:v>
                </c:pt>
                <c:pt idx="2">
                  <c:v>Safran</c:v>
                </c:pt>
                <c:pt idx="3">
                  <c:v>Thales</c:v>
                </c:pt>
                <c:pt idx="4">
                  <c:v>Rolls-Royce</c:v>
                </c:pt>
                <c:pt idx="5">
                  <c:v>Leonardo</c:v>
                </c:pt>
                <c:pt idx="6">
                  <c:v>Rheinmetall AG</c:v>
                </c:pt>
                <c:pt idx="7">
                  <c:v>Babcock International</c:v>
                </c:pt>
                <c:pt idx="8">
                  <c:v>Saab AB</c:v>
                </c:pt>
                <c:pt idx="9">
                  <c:v>Naval Group</c:v>
                </c:pt>
              </c:strCache>
            </c:strRef>
          </c:cat>
          <c:val>
            <c:numRef>
              <c:f>Feuil1!$C$2:$C$11</c:f>
              <c:numCache>
                <c:formatCode>_-* #\ ##0_-;\-* #\ ##0_-;_-* "-"??_-;_-@_-</c:formatCode>
                <c:ptCount val="10"/>
                <c:pt idx="0">
                  <c:v>12900.5</c:v>
                </c:pt>
                <c:pt idx="1">
                  <c:v>27551.81</c:v>
                </c:pt>
                <c:pt idx="2">
                  <c:v>4325.76</c:v>
                </c:pt>
                <c:pt idx="3">
                  <c:v>10593.79</c:v>
                </c:pt>
                <c:pt idx="4">
                  <c:v>5070.16</c:v>
                </c:pt>
                <c:pt idx="5">
                  <c:v>12401.95</c:v>
                </c:pt>
                <c:pt idx="6">
                  <c:v>6145.57</c:v>
                </c:pt>
                <c:pt idx="7">
                  <c:v>3638.56</c:v>
                </c:pt>
                <c:pt idx="8">
                  <c:v>4377.43</c:v>
                </c:pt>
                <c:pt idx="9">
                  <c:v>4604.12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37-47CE-8ED6-7006511A7762}"/>
            </c:ext>
          </c:extLst>
        </c:ser>
        <c:ser>
          <c:idx val="1"/>
          <c:order val="1"/>
          <c:tx>
            <c:strRef>
              <c:f>Feuil1!$E$1</c:f>
              <c:strCache>
                <c:ptCount val="1"/>
                <c:pt idx="0">
                  <c:v> Civil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Feuil1!$B$2:$B$11</c:f>
              <c:strCache>
                <c:ptCount val="10"/>
                <c:pt idx="0">
                  <c:v>Airbus</c:v>
                </c:pt>
                <c:pt idx="1">
                  <c:v>BAE Systems</c:v>
                </c:pt>
                <c:pt idx="2">
                  <c:v>Safran</c:v>
                </c:pt>
                <c:pt idx="3">
                  <c:v>Thales</c:v>
                </c:pt>
                <c:pt idx="4">
                  <c:v>Rolls-Royce</c:v>
                </c:pt>
                <c:pt idx="5">
                  <c:v>Leonardo</c:v>
                </c:pt>
                <c:pt idx="6">
                  <c:v>Rheinmetall AG</c:v>
                </c:pt>
                <c:pt idx="7">
                  <c:v>Babcock International</c:v>
                </c:pt>
                <c:pt idx="8">
                  <c:v>Saab AB</c:v>
                </c:pt>
                <c:pt idx="9">
                  <c:v>Naval Group</c:v>
                </c:pt>
              </c:strCache>
            </c:strRef>
          </c:cat>
          <c:val>
            <c:numRef>
              <c:f>Feuil1!$E$2:$E$11</c:f>
              <c:numCache>
                <c:formatCode>_-* #\ ##0_-;\-* #\ ##0_-;_-* "-"??_-;_-@_-</c:formatCode>
                <c:ptCount val="10"/>
                <c:pt idx="0">
                  <c:v>57875.42</c:v>
                </c:pt>
                <c:pt idx="1">
                  <c:v>1147.989999999998</c:v>
                </c:pt>
                <c:pt idx="2">
                  <c:v>20762.57</c:v>
                </c:pt>
                <c:pt idx="3">
                  <c:v>9335.4199999999983</c:v>
                </c:pt>
                <c:pt idx="4">
                  <c:v>14092.470000000001</c:v>
                </c:pt>
                <c:pt idx="5">
                  <c:v>4134.3499999999985</c:v>
                </c:pt>
                <c:pt idx="6">
                  <c:v>1614.3200000000006</c:v>
                </c:pt>
                <c:pt idx="7">
                  <c:v>1712.2599999999998</c:v>
                </c:pt>
                <c:pt idx="8">
                  <c:v>487.85999999999967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A37-47CE-8ED6-7006511A77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14601695"/>
        <c:axId val="2114605535"/>
      </c:barChart>
      <c:catAx>
        <c:axId val="21146016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114605535"/>
        <c:crosses val="autoZero"/>
        <c:auto val="1"/>
        <c:lblAlgn val="ctr"/>
        <c:lblOffset val="100"/>
        <c:noMultiLvlLbl val="0"/>
      </c:catAx>
      <c:valAx>
        <c:axId val="21146055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>
                    <a:solidFill>
                      <a:schemeClr val="tx1"/>
                    </a:solidFill>
                  </a:rPr>
                  <a:t>CA 2023 (M€)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_-* #\ ##0_-;\-* #\ 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1146016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8173923644703025"/>
          <c:y val="5.0259694203804967E-2"/>
          <c:w val="0.19997323280765542"/>
          <c:h val="7.5928540428509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282A_B273B70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C8705BD-8C14-EA4B-B837-2976F4937A88}" authorId="{64172E6E-DF02-5C48-CEE9-466D501FE19C}" status="resolved" created="2026-06-22T13:01:47.928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993927940" sldId="10282"/>
      <ac:graphicFrameMk id="13" creationId="{90F82EC3-92C1-245C-61EC-F402FCF9CBA8}"/>
    </ac:deMkLst>
    <p188:txBody>
      <a:bodyPr/>
      <a:lstStyle/>
      <a:p>
        <a:r>
          <a:rPr lang="fr-FR"/>
          <a:t>à discuter avec Louis : est-ce qu'on garde le graphique au centre ? (pas exploité à l'oral)</a:t>
        </a:r>
      </a:p>
    </p188:txBody>
  </p188:cm>
</p188:cmLst>
</file>

<file path=ppt/comments/modernComment_282B_FA90F68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966EF15-4D6A-6643-BFA7-F9F9824DB5C8}" authorId="{64172E6E-DF02-5C48-CEE9-466D501FE19C}" status="resolved" created="2026-06-22T13:02:13.363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203804294" sldId="10283"/>
      <ac:picMk id="11" creationId="{05382A0D-F773-A1B5-3C86-8C3549EC3850}"/>
    </ac:deMkLst>
    <p188:txBody>
      <a:bodyPr/>
      <a:lstStyle/>
      <a:p>
        <a:r>
          <a:rPr lang="fr-FR"/>
          <a:t>idem</a:t>
        </a:r>
      </a:p>
    </p188:txBody>
  </p188:cm>
</p188:cmLst>
</file>

<file path=ppt/comments/modernComment_282C_8BE4C8B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1D3E7BB-41B1-3F4D-8DA9-50D2D5722233}" authorId="{64172E6E-DF02-5C48-CEE9-466D501FE19C}" status="resolved" created="2026-06-22T13:02:18.959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347026617" sldId="10284"/>
      <ac:grpSpMk id="2" creationId="{780C223E-7875-9421-4B0F-BE6CB6E94CB8}"/>
    </ac:deMkLst>
    <p188:txBody>
      <a:bodyPr/>
      <a:lstStyle/>
      <a:p>
        <a:r>
          <a:rPr lang="fr-FR"/>
          <a:t>idem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2BEFBF-40E5-4FDC-A38F-41D72814C16A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9F8A7C-B1E1-4CCE-8D4E-623C87F3D4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1943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53536039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22997801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94947861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06872D-D42A-36E3-F5C4-07F37CD113E5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44139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62518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14785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64923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7102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3048E7-9BD1-B82C-4B5E-FCFAF0240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745441-F724-4A24-FE92-52C2E4E68F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6CCE012-0094-5320-1452-0FC0E5956F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1A42654-1107-B4BD-7B90-DD48CC9CA1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14273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EB99E-A293-3ACF-BF24-29574869F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F711885-F600-6B4D-C00A-27A4A514F3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D6F67A1-CD8F-5AE9-B634-23A74C7F90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NRE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7E0A281-3E53-CEEA-BC4D-DAF3D22C58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15703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B135B-932C-C8F3-B831-6FA9A0907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9DC5DF7-24DF-D3BE-ED4C-A5A73036A4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46E2F0-B966-88DD-D3D9-6F7C9D5464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73B773D-C8FF-A2E6-B13A-D750CBCE5A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24290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7634D-0E73-9261-6FFC-B8962D613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1B4655B-8BA3-E4AA-4A33-E99B0580F3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D620A78-C669-5F04-6F9B-70C9510A70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2A2A225-CA96-F363-90E9-822FC8D38C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80748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0794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99657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44031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0DBA05-56C5-0AE2-EEC0-39C6BA653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EBC1E3-6F6B-047A-FC53-213054A19E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802D66A-29FE-76C7-E126-E3EBF00AD7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BF381A9-EC32-B03A-CAEB-80017B52FD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50678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4FA2E-97D2-D5CC-ADB6-9B8F9B767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8402CFE-94CB-0BFB-F1F3-871344C583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2302050-FF2C-3A33-2034-BBAE654ACC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4B7A72-82D1-5929-54E9-EF9B33A3EB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303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FB002-791C-D1A6-5D32-8776E3B89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0145D31-D48B-9AB8-1021-CA87458E0B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A226FCF-B6D1-A612-BA7F-2D70E6E4B7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147A8D9-6099-0106-C4D4-3F68A0C7CA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58396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B93762-D6BA-2705-5DAA-50057CAA6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32C69A0-5E8A-DBB6-6BE8-17E87292BC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FCBCA91-36B8-CAB5-3C9F-97C776061C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5693102-9572-C130-70E3-1882776D53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59182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A68FC-70D1-DD7E-AE54-F2F1988B3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E015D55-A512-8AAF-53E4-1F84BE4D9D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A3DAFBA-F200-5D11-3DA4-CD452B9342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216A5DE-39C9-FE89-2A54-AF6E50DD1F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59296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33F94-777B-5003-3514-2540AF580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82C8435-E8A7-89D2-C60C-7786CE50D0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64E9D6-FAF6-B144-B4AA-ACDBF27455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1DEF0-BCA8-1F22-19EF-2161C6E085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91997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467C77-157E-F7AF-4FA6-9DAB4420A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9E0355-C71D-8B94-8ADD-3536A9165F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23833CA-C962-A871-2EA4-9E58E401E6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0A7F99D-3063-E8F1-9C55-80AB1058BA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986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08982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endParaRPr lang="fr-FR" sz="11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919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fr-FR" b="1" dirty="0">
              <a:highlight>
                <a:srgbClr val="FFFFFF"/>
              </a:highlight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932347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65729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443609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615890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748CE-DC85-2714-2024-6817678C1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BD6C227-5865-077C-9FA6-1E2B060F3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0E2B6A-5028-CC69-8271-52B2B3958A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0A4BFA2-6B7C-A5CA-2875-89F4928803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216058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9C646-9E20-9751-A9E0-B69A45F43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B1C2D45-BB33-073A-4A1B-9BDCDBAC78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7CF7CA0-296B-794F-EA4C-E0A0FC08C2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0E556FF-A632-7DB9-C556-4DA2BA1189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611459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8867EB-3CBA-7B3C-0991-09C6405AE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1B62E75-F1EF-57FE-05EB-BF3D8232D0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C2BBFA4-2B08-2321-29EA-0FA4D5D86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spcAft>
                <a:spcPts val="4800"/>
              </a:spcAft>
              <a:buFont typeface="Arial" panose="020B0604020202020204" pitchFamily="34" charset="0"/>
              <a:buNone/>
            </a:pP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B011BF4-144C-1128-304B-C2DED3C21E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860939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228685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rtl="0" fontAlgn="ctr">
              <a:buFontTx/>
              <a:buChar char="-"/>
            </a:pP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110712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856985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512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ABB3B-957E-4DB4-A4FB-C8F1509D71BC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24324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776049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079208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593009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639731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294790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669368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5D490-24BE-D22F-6792-3338249BC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E94B4DF-11F1-D056-EDA3-CB2108931D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568B15D-7A53-577B-2EA5-BB0E611D20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1551F89-7807-EFF4-8F65-54545E1467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158860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854152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52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768256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53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26870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535297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54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333362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55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880085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F1947-9ECF-C4D1-5831-818F479E7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EDECE7E-04B6-0C86-B1AE-31452B8DF0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590B25B-7365-330F-EA9F-1D7FE528C1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82C6646-5E44-2EAF-C3FA-B1E6ED4229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56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4553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5640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/>
              <a:t>JN</a:t>
            </a:r>
          </a:p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5535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53836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F8A7C-B1E1-4CCE-8D4E-623C87F3D4CA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0895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que 9">
            <a:extLst>
              <a:ext uri="{FF2B5EF4-FFF2-40B4-BE49-F238E27FC236}">
                <a16:creationId xmlns:a16="http://schemas.microsoft.com/office/drawing/2014/main" id="{3EA39DA8-8F54-50BE-E105-5F40F844F7F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909335"/>
            <a:ext cx="10034123" cy="503933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78B88B6-061A-6589-B592-527646B023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48336" y="1849452"/>
            <a:ext cx="6155246" cy="2171392"/>
          </a:xfrm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fr-FR"/>
              <a:t>Titre de la présentation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0F74FF4-1C14-E3F2-FFD8-797222B492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48336" y="4020844"/>
            <a:ext cx="6155246" cy="111864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pic>
        <p:nvPicPr>
          <p:cNvPr id="12" name="Graphique 11">
            <a:extLst>
              <a:ext uri="{FF2B5EF4-FFF2-40B4-BE49-F238E27FC236}">
                <a16:creationId xmlns:a16="http://schemas.microsoft.com/office/drawing/2014/main" id="{E67581F4-E071-3367-B00D-C4AC749C7D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9140" y="3106884"/>
            <a:ext cx="2690110" cy="64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2995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3A8D5A-A25C-9DF3-72A2-634620FEB3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13174" y="3697357"/>
            <a:ext cx="5334276" cy="865118"/>
          </a:xfrm>
        </p:spPr>
        <p:txBody>
          <a:bodyPr anchor="t">
            <a:noAutofit/>
          </a:bodyPr>
          <a:lstStyle>
            <a:lvl1pPr>
              <a:defRPr lang="fr-FR" sz="3600" dirty="0">
                <a:solidFill>
                  <a:schemeClr val="bg1"/>
                </a:solidFill>
              </a:defRPr>
            </a:lvl1pPr>
          </a:lstStyle>
          <a:p>
            <a:r>
              <a:rPr lang="fr-FR"/>
              <a:t>Titre du chapitre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D320CAC-2103-C6E1-044B-E9985A3AAC3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13174" y="4422913"/>
            <a:ext cx="5334276" cy="725557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9F1105AE-02DA-54B9-AE62-13F8E44163E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45850" y="6330444"/>
            <a:ext cx="1356514" cy="324861"/>
          </a:xfrm>
          <a:prstGeom prst="rect">
            <a:avLst/>
          </a:prstGeom>
        </p:spPr>
      </p:pic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1D27EB2-2B11-35CF-E466-2E5B95B43698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013174" y="2534109"/>
            <a:ext cx="1858617" cy="1302809"/>
          </a:xfrm>
        </p:spPr>
        <p:txBody>
          <a:bodyPr>
            <a:noAutofit/>
          </a:bodyPr>
          <a:lstStyle>
            <a:lvl1pPr marL="0" indent="0">
              <a:buNone/>
              <a:defRPr lang="fr-FR" sz="8800" b="0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00</a:t>
            </a: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78315D7C-65FA-A4AD-A7AB-3751EFFF8D8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4385"/>
          <a:stretch>
            <a:fillRect/>
          </a:stretch>
        </p:blipFill>
        <p:spPr>
          <a:xfrm>
            <a:off x="0" y="909335"/>
            <a:ext cx="5750358" cy="503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305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68596930-9E2C-1253-8DEE-2A505BC7CBBE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013174" y="2534109"/>
            <a:ext cx="1858617" cy="1302809"/>
          </a:xfrm>
        </p:spPr>
        <p:txBody>
          <a:bodyPr>
            <a:noAutofit/>
          </a:bodyPr>
          <a:lstStyle>
            <a:lvl1pPr marL="0" indent="0">
              <a:buNone/>
              <a:defRPr lang="fr-FR" sz="8800" b="0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00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73A8D5A-A25C-9DF3-72A2-634620FEB3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13174" y="3697357"/>
            <a:ext cx="5334276" cy="865118"/>
          </a:xfrm>
        </p:spPr>
        <p:txBody>
          <a:bodyPr anchor="t">
            <a:noAutofit/>
          </a:bodyPr>
          <a:lstStyle>
            <a:lvl1pPr>
              <a:defRPr lang="fr-FR" sz="3600" dirty="0">
                <a:solidFill>
                  <a:schemeClr val="tx2"/>
                </a:solidFill>
              </a:defRPr>
            </a:lvl1pPr>
          </a:lstStyle>
          <a:p>
            <a:r>
              <a:rPr lang="fr-FR"/>
              <a:t>Titre du chapitre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D320CAC-2103-C6E1-044B-E9985A3AAC3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13174" y="4422913"/>
            <a:ext cx="5334276" cy="725557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9F1105AE-02DA-54B9-AE62-13F8E44163E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45850" y="6330444"/>
            <a:ext cx="1356514" cy="324861"/>
          </a:xfrm>
          <a:prstGeom prst="rect">
            <a:avLst/>
          </a:prstGeom>
        </p:spPr>
      </p:pic>
      <p:pic>
        <p:nvPicPr>
          <p:cNvPr id="6" name="Graphique 5">
            <a:extLst>
              <a:ext uri="{FF2B5EF4-FFF2-40B4-BE49-F238E27FC236}">
                <a16:creationId xmlns:a16="http://schemas.microsoft.com/office/drawing/2014/main" id="{8F471F9C-A0C9-4C42-F0A5-8E259716316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4385"/>
          <a:stretch>
            <a:fillRect/>
          </a:stretch>
        </p:blipFill>
        <p:spPr>
          <a:xfrm>
            <a:off x="0" y="909335"/>
            <a:ext cx="5750358" cy="503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17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de sec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3A8D5A-A25C-9DF3-72A2-634620FEB3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13174" y="3697357"/>
            <a:ext cx="5334276" cy="865118"/>
          </a:xfrm>
        </p:spPr>
        <p:txBody>
          <a:bodyPr anchor="t">
            <a:noAutofit/>
          </a:bodyPr>
          <a:lstStyle>
            <a:lvl1pPr>
              <a:defRPr lang="fr-FR" sz="3600" dirty="0">
                <a:solidFill>
                  <a:schemeClr val="bg1"/>
                </a:solidFill>
              </a:defRPr>
            </a:lvl1pPr>
          </a:lstStyle>
          <a:p>
            <a:r>
              <a:rPr lang="fr-FR"/>
              <a:t>Titre du chapitre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D320CAC-2103-C6E1-044B-E9985A3AAC3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13174" y="4422913"/>
            <a:ext cx="5334276" cy="725557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9F1105AE-02DA-54B9-AE62-13F8E44163E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45850" y="6330444"/>
            <a:ext cx="1356514" cy="324861"/>
          </a:xfrm>
          <a:prstGeom prst="rect">
            <a:avLst/>
          </a:prstGeom>
        </p:spPr>
      </p:pic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1D27EB2-2B11-35CF-E466-2E5B95B43698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013174" y="2534109"/>
            <a:ext cx="1858617" cy="1302809"/>
          </a:xfrm>
        </p:spPr>
        <p:txBody>
          <a:bodyPr>
            <a:noAutofit/>
          </a:bodyPr>
          <a:lstStyle>
            <a:lvl1pPr marL="0" indent="0">
              <a:buNone/>
              <a:defRPr lang="fr-FR" sz="8800" b="0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00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4ACB1A2-918D-F1A1-7B97-A6ADAE4C7C0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894835"/>
            <a:ext cx="5551193" cy="5031006"/>
          </a:xfrm>
          <a:custGeom>
            <a:avLst/>
            <a:gdLst>
              <a:gd name="connsiteX0" fmla="*/ 1205464 w 5551193"/>
              <a:gd name="connsiteY0" fmla="*/ 0 h 5031006"/>
              <a:gd name="connsiteX1" fmla="*/ 1317341 w 5551193"/>
              <a:gd name="connsiteY1" fmla="*/ 255880 h 5031006"/>
              <a:gd name="connsiteX2" fmla="*/ 1317341 w 5551193"/>
              <a:gd name="connsiteY2" fmla="*/ 2446 h 5031006"/>
              <a:gd name="connsiteX3" fmla="*/ 2419796 w 5551193"/>
              <a:gd name="connsiteY3" fmla="*/ 978 h 5031006"/>
              <a:gd name="connsiteX4" fmla="*/ 2743357 w 5551193"/>
              <a:gd name="connsiteY4" fmla="*/ 841519 h 5031006"/>
              <a:gd name="connsiteX5" fmla="*/ 2743357 w 5551193"/>
              <a:gd name="connsiteY5" fmla="*/ 3587 h 5031006"/>
              <a:gd name="connsiteX6" fmla="*/ 3634291 w 5551193"/>
              <a:gd name="connsiteY6" fmla="*/ 2120 h 5031006"/>
              <a:gd name="connsiteX7" fmla="*/ 4169536 w 5551193"/>
              <a:gd name="connsiteY7" fmla="*/ 1611281 h 5031006"/>
              <a:gd name="connsiteX8" fmla="*/ 4169373 w 5551193"/>
              <a:gd name="connsiteY8" fmla="*/ 4566 h 5031006"/>
              <a:gd name="connsiteX9" fmla="*/ 4848623 w 5551193"/>
              <a:gd name="connsiteY9" fmla="*/ 3098 h 5031006"/>
              <a:gd name="connsiteX10" fmla="*/ 5551193 w 5551193"/>
              <a:gd name="connsiteY10" fmla="*/ 2510206 h 5031006"/>
              <a:gd name="connsiteX11" fmla="*/ 4848134 w 5551193"/>
              <a:gd name="connsiteY11" fmla="*/ 5027425 h 5031006"/>
              <a:gd name="connsiteX12" fmla="*/ 4169536 w 5551193"/>
              <a:gd name="connsiteY12" fmla="*/ 5027751 h 5031006"/>
              <a:gd name="connsiteX13" fmla="*/ 4169536 w 5551193"/>
              <a:gd name="connsiteY13" fmla="*/ 3410925 h 5031006"/>
              <a:gd name="connsiteX14" fmla="*/ 3633802 w 5551193"/>
              <a:gd name="connsiteY14" fmla="*/ 5028240 h 5031006"/>
              <a:gd name="connsiteX15" fmla="*/ 2743520 w 5551193"/>
              <a:gd name="connsiteY15" fmla="*/ 5028892 h 5031006"/>
              <a:gd name="connsiteX16" fmla="*/ 2743520 w 5551193"/>
              <a:gd name="connsiteY16" fmla="*/ 4183459 h 5031006"/>
              <a:gd name="connsiteX17" fmla="*/ 2419470 w 5551193"/>
              <a:gd name="connsiteY17" fmla="*/ 5029219 h 5031006"/>
              <a:gd name="connsiteX18" fmla="*/ 1317341 w 5551193"/>
              <a:gd name="connsiteY18" fmla="*/ 5030034 h 5031006"/>
              <a:gd name="connsiteX19" fmla="*/ 1317341 w 5551193"/>
              <a:gd name="connsiteY19" fmla="*/ 4772033 h 5031006"/>
              <a:gd name="connsiteX20" fmla="*/ 1205301 w 5551193"/>
              <a:gd name="connsiteY20" fmla="*/ 5030197 h 5031006"/>
              <a:gd name="connsiteX21" fmla="*/ 0 w 5551193"/>
              <a:gd name="connsiteY21" fmla="*/ 5031006 h 5031006"/>
              <a:gd name="connsiteX22" fmla="*/ 0 w 5551193"/>
              <a:gd name="connsiteY22" fmla="*/ 1296 h 5031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551193" h="5031006">
                <a:moveTo>
                  <a:pt x="1205464" y="0"/>
                </a:moveTo>
                <a:lnTo>
                  <a:pt x="1317341" y="255880"/>
                </a:lnTo>
                <a:lnTo>
                  <a:pt x="1317341" y="2446"/>
                </a:lnTo>
                <a:lnTo>
                  <a:pt x="2419796" y="978"/>
                </a:lnTo>
                <a:lnTo>
                  <a:pt x="2743357" y="841519"/>
                </a:lnTo>
                <a:lnTo>
                  <a:pt x="2743357" y="3587"/>
                </a:lnTo>
                <a:lnTo>
                  <a:pt x="3634291" y="2120"/>
                </a:lnTo>
                <a:lnTo>
                  <a:pt x="4169536" y="1611281"/>
                </a:lnTo>
                <a:lnTo>
                  <a:pt x="4169373" y="4566"/>
                </a:lnTo>
                <a:lnTo>
                  <a:pt x="4848623" y="3098"/>
                </a:lnTo>
                <a:lnTo>
                  <a:pt x="5551193" y="2510206"/>
                </a:lnTo>
                <a:lnTo>
                  <a:pt x="4848134" y="5027425"/>
                </a:lnTo>
                <a:lnTo>
                  <a:pt x="4169536" y="5027751"/>
                </a:lnTo>
                <a:lnTo>
                  <a:pt x="4169536" y="3410925"/>
                </a:lnTo>
                <a:lnTo>
                  <a:pt x="3633802" y="5028240"/>
                </a:lnTo>
                <a:lnTo>
                  <a:pt x="2743520" y="5028892"/>
                </a:lnTo>
                <a:lnTo>
                  <a:pt x="2743520" y="4183459"/>
                </a:lnTo>
                <a:lnTo>
                  <a:pt x="2419470" y="5029219"/>
                </a:lnTo>
                <a:lnTo>
                  <a:pt x="1317341" y="5030034"/>
                </a:lnTo>
                <a:lnTo>
                  <a:pt x="1317341" y="4772033"/>
                </a:lnTo>
                <a:lnTo>
                  <a:pt x="1205301" y="5030197"/>
                </a:lnTo>
                <a:lnTo>
                  <a:pt x="0" y="5031006"/>
                </a:lnTo>
                <a:lnTo>
                  <a:pt x="0" y="129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79310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68596930-9E2C-1253-8DEE-2A505BC7CBBE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013174" y="2534109"/>
            <a:ext cx="1858617" cy="1302809"/>
          </a:xfrm>
        </p:spPr>
        <p:txBody>
          <a:bodyPr>
            <a:noAutofit/>
          </a:bodyPr>
          <a:lstStyle>
            <a:lvl1pPr marL="0" indent="0">
              <a:buNone/>
              <a:defRPr lang="fr-FR" sz="8800" b="0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00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73A8D5A-A25C-9DF3-72A2-634620FEB3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13174" y="3697357"/>
            <a:ext cx="5334276" cy="865118"/>
          </a:xfrm>
        </p:spPr>
        <p:txBody>
          <a:bodyPr anchor="t">
            <a:noAutofit/>
          </a:bodyPr>
          <a:lstStyle>
            <a:lvl1pPr>
              <a:defRPr lang="fr-FR" sz="3600" dirty="0">
                <a:solidFill>
                  <a:schemeClr val="tx2"/>
                </a:solidFill>
              </a:defRPr>
            </a:lvl1pPr>
          </a:lstStyle>
          <a:p>
            <a:r>
              <a:rPr lang="fr-FR"/>
              <a:t>Titre du chapitre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D320CAC-2103-C6E1-044B-E9985A3AAC3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13174" y="4422913"/>
            <a:ext cx="5334276" cy="725557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9F1105AE-02DA-54B9-AE62-13F8E44163E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45850" y="6330444"/>
            <a:ext cx="1356514" cy="324861"/>
          </a:xfrm>
          <a:prstGeom prst="rect">
            <a:avLst/>
          </a:prstGeom>
        </p:spPr>
      </p:pic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5FEAC23-2415-95B2-A69B-64D40946842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894835"/>
            <a:ext cx="5551193" cy="5031006"/>
          </a:xfrm>
          <a:custGeom>
            <a:avLst/>
            <a:gdLst>
              <a:gd name="connsiteX0" fmla="*/ 1205464 w 5551193"/>
              <a:gd name="connsiteY0" fmla="*/ 0 h 5031006"/>
              <a:gd name="connsiteX1" fmla="*/ 1317341 w 5551193"/>
              <a:gd name="connsiteY1" fmla="*/ 255880 h 5031006"/>
              <a:gd name="connsiteX2" fmla="*/ 1317341 w 5551193"/>
              <a:gd name="connsiteY2" fmla="*/ 2446 h 5031006"/>
              <a:gd name="connsiteX3" fmla="*/ 2419796 w 5551193"/>
              <a:gd name="connsiteY3" fmla="*/ 978 h 5031006"/>
              <a:gd name="connsiteX4" fmla="*/ 2743357 w 5551193"/>
              <a:gd name="connsiteY4" fmla="*/ 841519 h 5031006"/>
              <a:gd name="connsiteX5" fmla="*/ 2743357 w 5551193"/>
              <a:gd name="connsiteY5" fmla="*/ 3587 h 5031006"/>
              <a:gd name="connsiteX6" fmla="*/ 3634291 w 5551193"/>
              <a:gd name="connsiteY6" fmla="*/ 2120 h 5031006"/>
              <a:gd name="connsiteX7" fmla="*/ 4169536 w 5551193"/>
              <a:gd name="connsiteY7" fmla="*/ 1611281 h 5031006"/>
              <a:gd name="connsiteX8" fmla="*/ 4169373 w 5551193"/>
              <a:gd name="connsiteY8" fmla="*/ 4566 h 5031006"/>
              <a:gd name="connsiteX9" fmla="*/ 4848623 w 5551193"/>
              <a:gd name="connsiteY9" fmla="*/ 3098 h 5031006"/>
              <a:gd name="connsiteX10" fmla="*/ 5551193 w 5551193"/>
              <a:gd name="connsiteY10" fmla="*/ 2510206 h 5031006"/>
              <a:gd name="connsiteX11" fmla="*/ 4848134 w 5551193"/>
              <a:gd name="connsiteY11" fmla="*/ 5027425 h 5031006"/>
              <a:gd name="connsiteX12" fmla="*/ 4169536 w 5551193"/>
              <a:gd name="connsiteY12" fmla="*/ 5027751 h 5031006"/>
              <a:gd name="connsiteX13" fmla="*/ 4169536 w 5551193"/>
              <a:gd name="connsiteY13" fmla="*/ 3410925 h 5031006"/>
              <a:gd name="connsiteX14" fmla="*/ 3633802 w 5551193"/>
              <a:gd name="connsiteY14" fmla="*/ 5028240 h 5031006"/>
              <a:gd name="connsiteX15" fmla="*/ 2743520 w 5551193"/>
              <a:gd name="connsiteY15" fmla="*/ 5028892 h 5031006"/>
              <a:gd name="connsiteX16" fmla="*/ 2743520 w 5551193"/>
              <a:gd name="connsiteY16" fmla="*/ 4183459 h 5031006"/>
              <a:gd name="connsiteX17" fmla="*/ 2419470 w 5551193"/>
              <a:gd name="connsiteY17" fmla="*/ 5029219 h 5031006"/>
              <a:gd name="connsiteX18" fmla="*/ 1317341 w 5551193"/>
              <a:gd name="connsiteY18" fmla="*/ 5030034 h 5031006"/>
              <a:gd name="connsiteX19" fmla="*/ 1317341 w 5551193"/>
              <a:gd name="connsiteY19" fmla="*/ 4772033 h 5031006"/>
              <a:gd name="connsiteX20" fmla="*/ 1205301 w 5551193"/>
              <a:gd name="connsiteY20" fmla="*/ 5030197 h 5031006"/>
              <a:gd name="connsiteX21" fmla="*/ 0 w 5551193"/>
              <a:gd name="connsiteY21" fmla="*/ 5031006 h 5031006"/>
              <a:gd name="connsiteX22" fmla="*/ 0 w 5551193"/>
              <a:gd name="connsiteY22" fmla="*/ 1296 h 5031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551193" h="5031006">
                <a:moveTo>
                  <a:pt x="1205464" y="0"/>
                </a:moveTo>
                <a:lnTo>
                  <a:pt x="1317341" y="255880"/>
                </a:lnTo>
                <a:lnTo>
                  <a:pt x="1317341" y="2446"/>
                </a:lnTo>
                <a:lnTo>
                  <a:pt x="2419796" y="978"/>
                </a:lnTo>
                <a:lnTo>
                  <a:pt x="2743357" y="841519"/>
                </a:lnTo>
                <a:lnTo>
                  <a:pt x="2743357" y="3587"/>
                </a:lnTo>
                <a:lnTo>
                  <a:pt x="3634291" y="2120"/>
                </a:lnTo>
                <a:lnTo>
                  <a:pt x="4169536" y="1611281"/>
                </a:lnTo>
                <a:lnTo>
                  <a:pt x="4169373" y="4566"/>
                </a:lnTo>
                <a:lnTo>
                  <a:pt x="4848623" y="3098"/>
                </a:lnTo>
                <a:lnTo>
                  <a:pt x="5551193" y="2510206"/>
                </a:lnTo>
                <a:lnTo>
                  <a:pt x="4848134" y="5027425"/>
                </a:lnTo>
                <a:lnTo>
                  <a:pt x="4169536" y="5027751"/>
                </a:lnTo>
                <a:lnTo>
                  <a:pt x="4169536" y="3410925"/>
                </a:lnTo>
                <a:lnTo>
                  <a:pt x="3633802" y="5028240"/>
                </a:lnTo>
                <a:lnTo>
                  <a:pt x="2743520" y="5028892"/>
                </a:lnTo>
                <a:lnTo>
                  <a:pt x="2743520" y="4183459"/>
                </a:lnTo>
                <a:lnTo>
                  <a:pt x="2419470" y="5029219"/>
                </a:lnTo>
                <a:lnTo>
                  <a:pt x="1317341" y="5030034"/>
                </a:lnTo>
                <a:lnTo>
                  <a:pt x="1317341" y="4772033"/>
                </a:lnTo>
                <a:lnTo>
                  <a:pt x="1205301" y="5030197"/>
                </a:lnTo>
                <a:lnTo>
                  <a:pt x="0" y="5031006"/>
                </a:lnTo>
                <a:lnTo>
                  <a:pt x="0" y="129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35061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re de sec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3A8D5A-A25C-9DF3-72A2-634620FEB3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13174" y="3697357"/>
            <a:ext cx="5334276" cy="865118"/>
          </a:xfrm>
        </p:spPr>
        <p:txBody>
          <a:bodyPr anchor="t">
            <a:noAutofit/>
          </a:bodyPr>
          <a:lstStyle>
            <a:lvl1pPr>
              <a:defRPr lang="fr-FR" sz="3600" dirty="0">
                <a:solidFill>
                  <a:schemeClr val="bg1"/>
                </a:solidFill>
              </a:defRPr>
            </a:lvl1pPr>
          </a:lstStyle>
          <a:p>
            <a:r>
              <a:rPr lang="fr-FR"/>
              <a:t>Titre du chapitre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D320CAC-2103-C6E1-044B-E9985A3AAC3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13174" y="4422913"/>
            <a:ext cx="5334276" cy="725557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9F1105AE-02DA-54B9-AE62-13F8E44163E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45850" y="6330444"/>
            <a:ext cx="1356514" cy="324861"/>
          </a:xfrm>
          <a:prstGeom prst="rect">
            <a:avLst/>
          </a:prstGeom>
        </p:spPr>
      </p:pic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1D27EB2-2B11-35CF-E466-2E5B95B43698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013174" y="2534109"/>
            <a:ext cx="1858617" cy="1302809"/>
          </a:xfrm>
        </p:spPr>
        <p:txBody>
          <a:bodyPr>
            <a:noAutofit/>
          </a:bodyPr>
          <a:lstStyle>
            <a:lvl1pPr marL="0" indent="0">
              <a:buNone/>
              <a:defRPr lang="fr-FR" sz="8800" b="0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00</a:t>
            </a:r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A47774E3-70D9-7FC4-A4EC-D20AFA1026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2847"/>
          <a:stretch>
            <a:fillRect/>
          </a:stretch>
        </p:blipFill>
        <p:spPr>
          <a:xfrm>
            <a:off x="0" y="909334"/>
            <a:ext cx="5633400" cy="503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639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68596930-9E2C-1253-8DEE-2A505BC7CBBE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013174" y="2534109"/>
            <a:ext cx="1858617" cy="1302809"/>
          </a:xfrm>
        </p:spPr>
        <p:txBody>
          <a:bodyPr>
            <a:noAutofit/>
          </a:bodyPr>
          <a:lstStyle>
            <a:lvl1pPr marL="0" indent="0">
              <a:buNone/>
              <a:defRPr lang="fr-FR" sz="8800" b="0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00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73A8D5A-A25C-9DF3-72A2-634620FEB3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13174" y="3697357"/>
            <a:ext cx="5334276" cy="865118"/>
          </a:xfrm>
        </p:spPr>
        <p:txBody>
          <a:bodyPr anchor="t">
            <a:noAutofit/>
          </a:bodyPr>
          <a:lstStyle>
            <a:lvl1pPr>
              <a:defRPr lang="fr-FR" sz="3600" dirty="0">
                <a:solidFill>
                  <a:schemeClr val="tx2"/>
                </a:solidFill>
              </a:defRPr>
            </a:lvl1pPr>
          </a:lstStyle>
          <a:p>
            <a:r>
              <a:rPr lang="fr-FR"/>
              <a:t>Titre du chapitre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D320CAC-2103-C6E1-044B-E9985A3AAC3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13174" y="4422913"/>
            <a:ext cx="5334276" cy="725557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9F1105AE-02DA-54B9-AE62-13F8E44163E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45850" y="6330444"/>
            <a:ext cx="1356514" cy="324861"/>
          </a:xfrm>
          <a:prstGeom prst="rect">
            <a:avLst/>
          </a:prstGeom>
        </p:spPr>
      </p:pic>
      <p:pic>
        <p:nvPicPr>
          <p:cNvPr id="8" name="Graphique 7">
            <a:extLst>
              <a:ext uri="{FF2B5EF4-FFF2-40B4-BE49-F238E27FC236}">
                <a16:creationId xmlns:a16="http://schemas.microsoft.com/office/drawing/2014/main" id="{024AD950-3465-51F0-E4F0-DA8958F78DD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2847"/>
          <a:stretch>
            <a:fillRect/>
          </a:stretch>
        </p:blipFill>
        <p:spPr>
          <a:xfrm>
            <a:off x="0" y="909334"/>
            <a:ext cx="5633400" cy="503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840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re de sec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space réservé pour une image  27">
            <a:extLst>
              <a:ext uri="{FF2B5EF4-FFF2-40B4-BE49-F238E27FC236}">
                <a16:creationId xmlns:a16="http://schemas.microsoft.com/office/drawing/2014/main" id="{C6278849-8886-9801-604E-5152E011FEF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11226"/>
            <a:ext cx="5545138" cy="5013763"/>
          </a:xfrm>
          <a:custGeom>
            <a:avLst/>
            <a:gdLst>
              <a:gd name="connsiteX0" fmla="*/ 4928396 w 5545138"/>
              <a:gd name="connsiteY0" fmla="*/ 0 h 5013763"/>
              <a:gd name="connsiteX1" fmla="*/ 5545138 w 5545138"/>
              <a:gd name="connsiteY1" fmla="*/ 0 h 5013763"/>
              <a:gd name="connsiteX2" fmla="*/ 5545138 w 5545138"/>
              <a:gd name="connsiteY2" fmla="*/ 5013763 h 5013763"/>
              <a:gd name="connsiteX3" fmla="*/ 4928396 w 5545138"/>
              <a:gd name="connsiteY3" fmla="*/ 5013763 h 5013763"/>
              <a:gd name="connsiteX4" fmla="*/ 3547326 w 5545138"/>
              <a:gd name="connsiteY4" fmla="*/ 0 h 5013763"/>
              <a:gd name="connsiteX5" fmla="*/ 4326901 w 5545138"/>
              <a:gd name="connsiteY5" fmla="*/ 0 h 5013763"/>
              <a:gd name="connsiteX6" fmla="*/ 4326901 w 5545138"/>
              <a:gd name="connsiteY6" fmla="*/ 5013763 h 5013763"/>
              <a:gd name="connsiteX7" fmla="*/ 3547326 w 5545138"/>
              <a:gd name="connsiteY7" fmla="*/ 5013763 h 5013763"/>
              <a:gd name="connsiteX8" fmla="*/ 2166257 w 5545138"/>
              <a:gd name="connsiteY8" fmla="*/ 0 h 5013763"/>
              <a:gd name="connsiteX9" fmla="*/ 3103705 w 5545138"/>
              <a:gd name="connsiteY9" fmla="*/ 0 h 5013763"/>
              <a:gd name="connsiteX10" fmla="*/ 3103705 w 5545138"/>
              <a:gd name="connsiteY10" fmla="*/ 5013763 h 5013763"/>
              <a:gd name="connsiteX11" fmla="*/ 2166257 w 5545138"/>
              <a:gd name="connsiteY11" fmla="*/ 5013763 h 5013763"/>
              <a:gd name="connsiteX12" fmla="*/ 785029 w 5545138"/>
              <a:gd name="connsiteY12" fmla="*/ 0 h 5013763"/>
              <a:gd name="connsiteX13" fmla="*/ 1880507 w 5545138"/>
              <a:gd name="connsiteY13" fmla="*/ 0 h 5013763"/>
              <a:gd name="connsiteX14" fmla="*/ 1880507 w 5545138"/>
              <a:gd name="connsiteY14" fmla="*/ 5013763 h 5013763"/>
              <a:gd name="connsiteX15" fmla="*/ 785029 w 5545138"/>
              <a:gd name="connsiteY15" fmla="*/ 5013763 h 5013763"/>
              <a:gd name="connsiteX16" fmla="*/ 0 w 5545138"/>
              <a:gd name="connsiteY16" fmla="*/ 0 h 5013763"/>
              <a:gd name="connsiteX17" fmla="*/ 657311 w 5545138"/>
              <a:gd name="connsiteY17" fmla="*/ 0 h 5013763"/>
              <a:gd name="connsiteX18" fmla="*/ 657311 w 5545138"/>
              <a:gd name="connsiteY18" fmla="*/ 5013763 h 5013763"/>
              <a:gd name="connsiteX19" fmla="*/ 0 w 5545138"/>
              <a:gd name="connsiteY19" fmla="*/ 5013763 h 5013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545138" h="5013763">
                <a:moveTo>
                  <a:pt x="4928396" y="0"/>
                </a:moveTo>
                <a:lnTo>
                  <a:pt x="5545138" y="0"/>
                </a:lnTo>
                <a:lnTo>
                  <a:pt x="5545138" y="5013763"/>
                </a:lnTo>
                <a:lnTo>
                  <a:pt x="4928396" y="5013763"/>
                </a:lnTo>
                <a:close/>
                <a:moveTo>
                  <a:pt x="3547326" y="0"/>
                </a:moveTo>
                <a:lnTo>
                  <a:pt x="4326901" y="0"/>
                </a:lnTo>
                <a:lnTo>
                  <a:pt x="4326901" y="5013763"/>
                </a:lnTo>
                <a:lnTo>
                  <a:pt x="3547326" y="5013763"/>
                </a:lnTo>
                <a:close/>
                <a:moveTo>
                  <a:pt x="2166257" y="0"/>
                </a:moveTo>
                <a:lnTo>
                  <a:pt x="3103705" y="0"/>
                </a:lnTo>
                <a:lnTo>
                  <a:pt x="3103705" y="5013763"/>
                </a:lnTo>
                <a:lnTo>
                  <a:pt x="2166257" y="5013763"/>
                </a:lnTo>
                <a:close/>
                <a:moveTo>
                  <a:pt x="785029" y="0"/>
                </a:moveTo>
                <a:lnTo>
                  <a:pt x="1880507" y="0"/>
                </a:lnTo>
                <a:lnTo>
                  <a:pt x="1880507" y="5013763"/>
                </a:lnTo>
                <a:lnTo>
                  <a:pt x="785029" y="5013763"/>
                </a:lnTo>
                <a:close/>
                <a:moveTo>
                  <a:pt x="0" y="0"/>
                </a:moveTo>
                <a:lnTo>
                  <a:pt x="657311" y="0"/>
                </a:lnTo>
                <a:lnTo>
                  <a:pt x="657311" y="5013763"/>
                </a:lnTo>
                <a:lnTo>
                  <a:pt x="0" y="50137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73A8D5A-A25C-9DF3-72A2-634620FEB3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13174" y="3697357"/>
            <a:ext cx="5334276" cy="865118"/>
          </a:xfrm>
        </p:spPr>
        <p:txBody>
          <a:bodyPr anchor="t">
            <a:noAutofit/>
          </a:bodyPr>
          <a:lstStyle>
            <a:lvl1pPr>
              <a:defRPr lang="fr-FR" sz="3600" dirty="0">
                <a:solidFill>
                  <a:schemeClr val="bg1"/>
                </a:solidFill>
              </a:defRPr>
            </a:lvl1pPr>
          </a:lstStyle>
          <a:p>
            <a:r>
              <a:rPr lang="fr-FR"/>
              <a:t>Titre du chapitre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D320CAC-2103-C6E1-044B-E9985A3AAC3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13174" y="4422913"/>
            <a:ext cx="5334276" cy="725557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9F1105AE-02DA-54B9-AE62-13F8E44163E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45850" y="6330444"/>
            <a:ext cx="1356514" cy="324861"/>
          </a:xfrm>
          <a:prstGeom prst="rect">
            <a:avLst/>
          </a:prstGeom>
        </p:spPr>
      </p:pic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1D27EB2-2B11-35CF-E466-2E5B95B43698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013174" y="2534109"/>
            <a:ext cx="1858617" cy="1302809"/>
          </a:xfrm>
        </p:spPr>
        <p:txBody>
          <a:bodyPr>
            <a:noAutofit/>
          </a:bodyPr>
          <a:lstStyle>
            <a:lvl1pPr marL="0" indent="0">
              <a:buNone/>
              <a:defRPr lang="fr-FR" sz="8800" b="0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15729248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68596930-9E2C-1253-8DEE-2A505BC7CBBE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013174" y="2534109"/>
            <a:ext cx="1858617" cy="1302809"/>
          </a:xfrm>
        </p:spPr>
        <p:txBody>
          <a:bodyPr>
            <a:noAutofit/>
          </a:bodyPr>
          <a:lstStyle>
            <a:lvl1pPr marL="0" indent="0">
              <a:buNone/>
              <a:defRPr lang="fr-FR" sz="8800" b="0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00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73A8D5A-A25C-9DF3-72A2-634620FEB3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13174" y="3697357"/>
            <a:ext cx="5334276" cy="865118"/>
          </a:xfrm>
        </p:spPr>
        <p:txBody>
          <a:bodyPr anchor="t">
            <a:noAutofit/>
          </a:bodyPr>
          <a:lstStyle>
            <a:lvl1pPr>
              <a:defRPr lang="fr-FR" sz="3600" dirty="0">
                <a:solidFill>
                  <a:schemeClr val="tx2"/>
                </a:solidFill>
              </a:defRPr>
            </a:lvl1pPr>
          </a:lstStyle>
          <a:p>
            <a:r>
              <a:rPr lang="fr-FR"/>
              <a:t>Titre du chapitre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D320CAC-2103-C6E1-044B-E9985A3AAC3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13174" y="4422913"/>
            <a:ext cx="5334276" cy="725557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9F1105AE-02DA-54B9-AE62-13F8E44163E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45850" y="6330444"/>
            <a:ext cx="1356514" cy="324861"/>
          </a:xfrm>
          <a:prstGeom prst="rect">
            <a:avLst/>
          </a:prstGeom>
        </p:spPr>
      </p:pic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7D704258-ABE0-9220-E31D-49662533E5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11226"/>
            <a:ext cx="5545138" cy="5013763"/>
          </a:xfrm>
          <a:custGeom>
            <a:avLst/>
            <a:gdLst>
              <a:gd name="connsiteX0" fmla="*/ 4928396 w 5545138"/>
              <a:gd name="connsiteY0" fmla="*/ 0 h 5013763"/>
              <a:gd name="connsiteX1" fmla="*/ 5545138 w 5545138"/>
              <a:gd name="connsiteY1" fmla="*/ 0 h 5013763"/>
              <a:gd name="connsiteX2" fmla="*/ 5545138 w 5545138"/>
              <a:gd name="connsiteY2" fmla="*/ 5013763 h 5013763"/>
              <a:gd name="connsiteX3" fmla="*/ 4928396 w 5545138"/>
              <a:gd name="connsiteY3" fmla="*/ 5013763 h 5013763"/>
              <a:gd name="connsiteX4" fmla="*/ 3547326 w 5545138"/>
              <a:gd name="connsiteY4" fmla="*/ 0 h 5013763"/>
              <a:gd name="connsiteX5" fmla="*/ 4326901 w 5545138"/>
              <a:gd name="connsiteY5" fmla="*/ 0 h 5013763"/>
              <a:gd name="connsiteX6" fmla="*/ 4326901 w 5545138"/>
              <a:gd name="connsiteY6" fmla="*/ 5013763 h 5013763"/>
              <a:gd name="connsiteX7" fmla="*/ 3547326 w 5545138"/>
              <a:gd name="connsiteY7" fmla="*/ 5013763 h 5013763"/>
              <a:gd name="connsiteX8" fmla="*/ 2166257 w 5545138"/>
              <a:gd name="connsiteY8" fmla="*/ 0 h 5013763"/>
              <a:gd name="connsiteX9" fmla="*/ 3103705 w 5545138"/>
              <a:gd name="connsiteY9" fmla="*/ 0 h 5013763"/>
              <a:gd name="connsiteX10" fmla="*/ 3103705 w 5545138"/>
              <a:gd name="connsiteY10" fmla="*/ 5013763 h 5013763"/>
              <a:gd name="connsiteX11" fmla="*/ 2166257 w 5545138"/>
              <a:gd name="connsiteY11" fmla="*/ 5013763 h 5013763"/>
              <a:gd name="connsiteX12" fmla="*/ 785029 w 5545138"/>
              <a:gd name="connsiteY12" fmla="*/ 0 h 5013763"/>
              <a:gd name="connsiteX13" fmla="*/ 1880507 w 5545138"/>
              <a:gd name="connsiteY13" fmla="*/ 0 h 5013763"/>
              <a:gd name="connsiteX14" fmla="*/ 1880507 w 5545138"/>
              <a:gd name="connsiteY14" fmla="*/ 5013763 h 5013763"/>
              <a:gd name="connsiteX15" fmla="*/ 785029 w 5545138"/>
              <a:gd name="connsiteY15" fmla="*/ 5013763 h 5013763"/>
              <a:gd name="connsiteX16" fmla="*/ 0 w 5545138"/>
              <a:gd name="connsiteY16" fmla="*/ 0 h 5013763"/>
              <a:gd name="connsiteX17" fmla="*/ 657311 w 5545138"/>
              <a:gd name="connsiteY17" fmla="*/ 0 h 5013763"/>
              <a:gd name="connsiteX18" fmla="*/ 657311 w 5545138"/>
              <a:gd name="connsiteY18" fmla="*/ 5013763 h 5013763"/>
              <a:gd name="connsiteX19" fmla="*/ 0 w 5545138"/>
              <a:gd name="connsiteY19" fmla="*/ 5013763 h 5013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545138" h="5013763">
                <a:moveTo>
                  <a:pt x="4928396" y="0"/>
                </a:moveTo>
                <a:lnTo>
                  <a:pt x="5545138" y="0"/>
                </a:lnTo>
                <a:lnTo>
                  <a:pt x="5545138" y="5013763"/>
                </a:lnTo>
                <a:lnTo>
                  <a:pt x="4928396" y="5013763"/>
                </a:lnTo>
                <a:close/>
                <a:moveTo>
                  <a:pt x="3547326" y="0"/>
                </a:moveTo>
                <a:lnTo>
                  <a:pt x="4326901" y="0"/>
                </a:lnTo>
                <a:lnTo>
                  <a:pt x="4326901" y="5013763"/>
                </a:lnTo>
                <a:lnTo>
                  <a:pt x="3547326" y="5013763"/>
                </a:lnTo>
                <a:close/>
                <a:moveTo>
                  <a:pt x="2166257" y="0"/>
                </a:moveTo>
                <a:lnTo>
                  <a:pt x="3103705" y="0"/>
                </a:lnTo>
                <a:lnTo>
                  <a:pt x="3103705" y="5013763"/>
                </a:lnTo>
                <a:lnTo>
                  <a:pt x="2166257" y="5013763"/>
                </a:lnTo>
                <a:close/>
                <a:moveTo>
                  <a:pt x="785029" y="0"/>
                </a:moveTo>
                <a:lnTo>
                  <a:pt x="1880507" y="0"/>
                </a:lnTo>
                <a:lnTo>
                  <a:pt x="1880507" y="5013763"/>
                </a:lnTo>
                <a:lnTo>
                  <a:pt x="785029" y="5013763"/>
                </a:lnTo>
                <a:close/>
                <a:moveTo>
                  <a:pt x="0" y="0"/>
                </a:moveTo>
                <a:lnTo>
                  <a:pt x="657311" y="0"/>
                </a:lnTo>
                <a:lnTo>
                  <a:pt x="657311" y="5013763"/>
                </a:lnTo>
                <a:lnTo>
                  <a:pt x="0" y="50137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8256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que 13">
            <a:extLst>
              <a:ext uri="{FF2B5EF4-FFF2-40B4-BE49-F238E27FC236}">
                <a16:creationId xmlns:a16="http://schemas.microsoft.com/office/drawing/2014/main" id="{1883632E-352A-7EF3-58D4-2788001FAE8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r="53743"/>
          <a:stretch>
            <a:fillRect/>
          </a:stretch>
        </p:blipFill>
        <p:spPr>
          <a:xfrm flipH="1">
            <a:off x="-1" y="1642681"/>
            <a:ext cx="2243185" cy="388340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A6B23FC-291F-5B8F-F655-4EEAF17D1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5252" y="308482"/>
            <a:ext cx="10638329" cy="641898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fr-FR"/>
              <a:t>1 intervenant</a:t>
            </a: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85546A91-2DC8-7D13-BD0E-169A3A8857C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467"/>
          <a:stretch>
            <a:fillRect/>
          </a:stretch>
        </p:blipFill>
        <p:spPr>
          <a:xfrm>
            <a:off x="0" y="236578"/>
            <a:ext cx="1016694" cy="713801"/>
          </a:xfrm>
          <a:prstGeom prst="rect">
            <a:avLst/>
          </a:prstGeom>
        </p:spPr>
      </p:pic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BF07ADE2-561C-C5F1-6EB6-00FD3A7B32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67386" y="1642682"/>
            <a:ext cx="3884987" cy="388340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fr-FR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E217D6A1-E318-3BF9-E96C-3FECAFB4CD2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70413" y="3306212"/>
            <a:ext cx="5334276" cy="145999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Fonction</a:t>
            </a:r>
          </a:p>
          <a:p>
            <a:pPr lvl="0"/>
            <a:r>
              <a:rPr lang="fr-FR"/>
              <a:t>Entreprise</a:t>
            </a:r>
          </a:p>
        </p:txBody>
      </p:sp>
      <p:pic>
        <p:nvPicPr>
          <p:cNvPr id="18" name="Graphique 17">
            <a:extLst>
              <a:ext uri="{FF2B5EF4-FFF2-40B4-BE49-F238E27FC236}">
                <a16:creationId xmlns:a16="http://schemas.microsoft.com/office/drawing/2014/main" id="{40534CA5-8F72-A885-D619-A1F640C4C1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38264" y="6376524"/>
            <a:ext cx="1164099" cy="278781"/>
          </a:xfrm>
          <a:prstGeom prst="rect">
            <a:avLst/>
          </a:prstGeom>
        </p:spPr>
      </p:pic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21B5981A-BD43-8235-4189-D9ACF11E10E4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5770413" y="2635189"/>
            <a:ext cx="5334276" cy="671024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lang="fr-FR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Nom Prénom</a:t>
            </a:r>
          </a:p>
        </p:txBody>
      </p:sp>
    </p:spTree>
    <p:extLst>
      <p:ext uri="{BB962C8B-B14F-4D97-AF65-F5344CB8AC3E}">
        <p14:creationId xmlns:p14="http://schemas.microsoft.com/office/powerpoint/2010/main" val="14590995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6B23FC-291F-5B8F-F655-4EEAF17D1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5252" y="308482"/>
            <a:ext cx="10638329" cy="641898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fr-FR"/>
              <a:t>2 intervenants</a:t>
            </a: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85546A91-2DC8-7D13-BD0E-169A3A8857C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8467"/>
          <a:stretch>
            <a:fillRect/>
          </a:stretch>
        </p:blipFill>
        <p:spPr>
          <a:xfrm>
            <a:off x="0" y="236578"/>
            <a:ext cx="1016694" cy="713801"/>
          </a:xfrm>
          <a:prstGeom prst="rect">
            <a:avLst/>
          </a:prstGeom>
        </p:spPr>
      </p:pic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BF07ADE2-561C-C5F1-6EB6-00FD3A7B32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42290" y="1619461"/>
            <a:ext cx="2994219" cy="2993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fr-FR"/>
          </a:p>
        </p:txBody>
      </p:sp>
      <p:pic>
        <p:nvPicPr>
          <p:cNvPr id="18" name="Graphique 17">
            <a:extLst>
              <a:ext uri="{FF2B5EF4-FFF2-40B4-BE49-F238E27FC236}">
                <a16:creationId xmlns:a16="http://schemas.microsoft.com/office/drawing/2014/main" id="{40534CA5-8F72-A885-D619-A1F640C4C1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38264" y="6376524"/>
            <a:ext cx="1164099" cy="278781"/>
          </a:xfrm>
          <a:prstGeom prst="rect">
            <a:avLst/>
          </a:prstGeom>
        </p:spPr>
      </p:pic>
      <p:sp>
        <p:nvSpPr>
          <p:cNvPr id="5" name="Espace réservé pour une image  9">
            <a:extLst>
              <a:ext uri="{FF2B5EF4-FFF2-40B4-BE49-F238E27FC236}">
                <a16:creationId xmlns:a16="http://schemas.microsoft.com/office/drawing/2014/main" id="{04442AAF-CB85-44CB-7483-A8ADA4B2A73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55493" y="1619461"/>
            <a:ext cx="2994219" cy="2993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fr-FR"/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94A1B75F-484A-2A23-4BC2-02C888ED9F2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72261" y="5282773"/>
            <a:ext cx="5334276" cy="1093751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Fonction</a:t>
            </a:r>
          </a:p>
          <a:p>
            <a:pPr lvl="0"/>
            <a:r>
              <a:rPr lang="fr-FR"/>
              <a:t>Entreprise</a:t>
            </a:r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332FF944-D372-7698-5602-7BBBBB216C51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672261" y="4784239"/>
            <a:ext cx="5334276" cy="58078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Nom Prénom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1D0738BB-41FD-7CA9-5841-C5E02AF3C86D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185464" y="5282773"/>
            <a:ext cx="5334276" cy="1093751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Fonction</a:t>
            </a:r>
          </a:p>
          <a:p>
            <a:pPr lvl="0"/>
            <a:r>
              <a:rPr lang="fr-FR"/>
              <a:t>Entreprise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D68AF04E-451D-F9FF-C75A-1A133DFA01B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185464" y="4784239"/>
            <a:ext cx="5334276" cy="58078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Nom Prénom</a:t>
            </a:r>
          </a:p>
        </p:txBody>
      </p:sp>
    </p:spTree>
    <p:extLst>
      <p:ext uri="{BB962C8B-B14F-4D97-AF65-F5344CB8AC3E}">
        <p14:creationId xmlns:p14="http://schemas.microsoft.com/office/powerpoint/2010/main" val="3251293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e de titre ANIM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028E4EB8-92A7-452B-C977-401547125E1F}"/>
              </a:ext>
            </a:extLst>
          </p:cNvPr>
          <p:cNvSpPr/>
          <p:nvPr/>
        </p:nvSpPr>
        <p:spPr>
          <a:xfrm>
            <a:off x="0" y="909335"/>
            <a:ext cx="2551670" cy="5037803"/>
          </a:xfrm>
          <a:custGeom>
            <a:avLst/>
            <a:gdLst>
              <a:gd name="connsiteX0" fmla="*/ 0 w 2551670"/>
              <a:gd name="connsiteY0" fmla="*/ 0 h 5037803"/>
              <a:gd name="connsiteX1" fmla="*/ 2551671 w 2551670"/>
              <a:gd name="connsiteY1" fmla="*/ 2518902 h 5037803"/>
              <a:gd name="connsiteX2" fmla="*/ 0 w 2551670"/>
              <a:gd name="connsiteY2" fmla="*/ 5037804 h 5037803"/>
              <a:gd name="connsiteX3" fmla="*/ 0 w 2551670"/>
              <a:gd name="connsiteY3" fmla="*/ 0 h 5037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1670" h="5037803">
                <a:moveTo>
                  <a:pt x="0" y="0"/>
                </a:moveTo>
                <a:cubicBezTo>
                  <a:pt x="1409231" y="0"/>
                  <a:pt x="2551671" y="1127741"/>
                  <a:pt x="2551671" y="2518902"/>
                </a:cubicBezTo>
                <a:cubicBezTo>
                  <a:pt x="2551671" y="3910063"/>
                  <a:pt x="1409231" y="5037804"/>
                  <a:pt x="0" y="5037804"/>
                </a:cubicBezTo>
                <a:cubicBezTo>
                  <a:pt x="0" y="3554765"/>
                  <a:pt x="0" y="1812696"/>
                  <a:pt x="0" y="0"/>
                </a:cubicBezTo>
                <a:close/>
              </a:path>
            </a:pathLst>
          </a:custGeom>
          <a:solidFill>
            <a:srgbClr val="0009B5"/>
          </a:solidFill>
          <a:ln w="636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5B62D798-6CA4-68D7-58BC-143C2BD87FAE}"/>
              </a:ext>
            </a:extLst>
          </p:cNvPr>
          <p:cNvSpPr/>
          <p:nvPr/>
        </p:nvSpPr>
        <p:spPr>
          <a:xfrm>
            <a:off x="1647326" y="909271"/>
            <a:ext cx="2150878" cy="5037867"/>
          </a:xfrm>
          <a:custGeom>
            <a:avLst/>
            <a:gdLst>
              <a:gd name="connsiteX0" fmla="*/ 2150878 w 2150878"/>
              <a:gd name="connsiteY0" fmla="*/ 2518966 h 5037867"/>
              <a:gd name="connsiteX1" fmla="*/ 0 w 2150878"/>
              <a:gd name="connsiteY1" fmla="*/ 5037868 h 5037867"/>
              <a:gd name="connsiteX2" fmla="*/ 0 w 2150878"/>
              <a:gd name="connsiteY2" fmla="*/ 0 h 5037867"/>
              <a:gd name="connsiteX3" fmla="*/ 2150878 w 2150878"/>
              <a:gd name="connsiteY3" fmla="*/ 2518902 h 5037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0878" h="5037867">
                <a:moveTo>
                  <a:pt x="2150878" y="2518966"/>
                </a:moveTo>
                <a:cubicBezTo>
                  <a:pt x="2150878" y="3910127"/>
                  <a:pt x="1174381" y="5037868"/>
                  <a:pt x="0" y="5037868"/>
                </a:cubicBezTo>
                <a:cubicBezTo>
                  <a:pt x="0" y="3801959"/>
                  <a:pt x="0" y="1510590"/>
                  <a:pt x="0" y="0"/>
                </a:cubicBezTo>
                <a:cubicBezTo>
                  <a:pt x="1174381" y="0"/>
                  <a:pt x="2150878" y="1127741"/>
                  <a:pt x="2150878" y="2518902"/>
                </a:cubicBezTo>
                <a:close/>
              </a:path>
            </a:pathLst>
          </a:custGeom>
          <a:solidFill>
            <a:srgbClr val="0009B5"/>
          </a:solidFill>
          <a:ln w="636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7853FF7E-C921-A1F5-54BB-24C102B7706F}"/>
              </a:ext>
            </a:extLst>
          </p:cNvPr>
          <p:cNvSpPr/>
          <p:nvPr/>
        </p:nvSpPr>
        <p:spPr>
          <a:xfrm>
            <a:off x="3294653" y="909271"/>
            <a:ext cx="1750085" cy="5037867"/>
          </a:xfrm>
          <a:custGeom>
            <a:avLst/>
            <a:gdLst>
              <a:gd name="connsiteX0" fmla="*/ 1750086 w 1750085"/>
              <a:gd name="connsiteY0" fmla="*/ 2518966 h 5037867"/>
              <a:gd name="connsiteX1" fmla="*/ 0 w 1750085"/>
              <a:gd name="connsiteY1" fmla="*/ 5037868 h 5037867"/>
              <a:gd name="connsiteX2" fmla="*/ 0 w 1750085"/>
              <a:gd name="connsiteY2" fmla="*/ 0 h 5037867"/>
              <a:gd name="connsiteX3" fmla="*/ 1750086 w 1750085"/>
              <a:gd name="connsiteY3" fmla="*/ 2518902 h 5037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50085" h="5037867">
                <a:moveTo>
                  <a:pt x="1750086" y="2518966"/>
                </a:moveTo>
                <a:cubicBezTo>
                  <a:pt x="1750086" y="3910127"/>
                  <a:pt x="939530" y="5037868"/>
                  <a:pt x="0" y="5037868"/>
                </a:cubicBezTo>
                <a:cubicBezTo>
                  <a:pt x="0" y="4049153"/>
                  <a:pt x="0" y="1208485"/>
                  <a:pt x="0" y="0"/>
                </a:cubicBezTo>
                <a:cubicBezTo>
                  <a:pt x="939530" y="0"/>
                  <a:pt x="1750086" y="1127741"/>
                  <a:pt x="1750086" y="2518902"/>
                </a:cubicBezTo>
                <a:close/>
              </a:path>
            </a:pathLst>
          </a:custGeom>
          <a:solidFill>
            <a:srgbClr val="0009B5"/>
          </a:solidFill>
          <a:ln w="636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88BB588D-16BD-BCEE-BBDB-D6686A3349B5}"/>
              </a:ext>
            </a:extLst>
          </p:cNvPr>
          <p:cNvSpPr/>
          <p:nvPr/>
        </p:nvSpPr>
        <p:spPr>
          <a:xfrm>
            <a:off x="4942107" y="909271"/>
            <a:ext cx="1349230" cy="5037867"/>
          </a:xfrm>
          <a:custGeom>
            <a:avLst/>
            <a:gdLst>
              <a:gd name="connsiteX0" fmla="*/ 1349230 w 1349230"/>
              <a:gd name="connsiteY0" fmla="*/ 2518966 h 5037867"/>
              <a:gd name="connsiteX1" fmla="*/ 0 w 1349230"/>
              <a:gd name="connsiteY1" fmla="*/ 5037868 h 5037867"/>
              <a:gd name="connsiteX2" fmla="*/ 0 w 1349230"/>
              <a:gd name="connsiteY2" fmla="*/ 0 h 5037867"/>
              <a:gd name="connsiteX3" fmla="*/ 1349230 w 1349230"/>
              <a:gd name="connsiteY3" fmla="*/ 2518902 h 5037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9230" h="5037867">
                <a:moveTo>
                  <a:pt x="1349230" y="2518966"/>
                </a:moveTo>
                <a:cubicBezTo>
                  <a:pt x="1349230" y="3910127"/>
                  <a:pt x="704616" y="5037868"/>
                  <a:pt x="0" y="5037868"/>
                </a:cubicBezTo>
                <a:cubicBezTo>
                  <a:pt x="0" y="4296285"/>
                  <a:pt x="0" y="906380"/>
                  <a:pt x="0" y="0"/>
                </a:cubicBezTo>
                <a:cubicBezTo>
                  <a:pt x="704616" y="0"/>
                  <a:pt x="1349230" y="1127741"/>
                  <a:pt x="1349230" y="2518902"/>
                </a:cubicBezTo>
                <a:close/>
              </a:path>
            </a:pathLst>
          </a:custGeom>
          <a:solidFill>
            <a:srgbClr val="0009B5"/>
          </a:solidFill>
          <a:ln w="636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0A5FBDC8-5876-3D7E-F948-C139B374D773}"/>
              </a:ext>
            </a:extLst>
          </p:cNvPr>
          <p:cNvSpPr/>
          <p:nvPr/>
        </p:nvSpPr>
        <p:spPr>
          <a:xfrm>
            <a:off x="6589434" y="909271"/>
            <a:ext cx="948438" cy="5037867"/>
          </a:xfrm>
          <a:custGeom>
            <a:avLst/>
            <a:gdLst>
              <a:gd name="connsiteX0" fmla="*/ 948438 w 948438"/>
              <a:gd name="connsiteY0" fmla="*/ 2518966 h 5037867"/>
              <a:gd name="connsiteX1" fmla="*/ 0 w 948438"/>
              <a:gd name="connsiteY1" fmla="*/ 5037868 h 5037867"/>
              <a:gd name="connsiteX2" fmla="*/ 0 w 948438"/>
              <a:gd name="connsiteY2" fmla="*/ 0 h 5037867"/>
              <a:gd name="connsiteX3" fmla="*/ 948438 w 948438"/>
              <a:gd name="connsiteY3" fmla="*/ 2518902 h 5037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8438" h="5037867">
                <a:moveTo>
                  <a:pt x="948438" y="2518966"/>
                </a:moveTo>
                <a:cubicBezTo>
                  <a:pt x="948438" y="3910127"/>
                  <a:pt x="469765" y="5037868"/>
                  <a:pt x="0" y="5037868"/>
                </a:cubicBezTo>
                <a:cubicBezTo>
                  <a:pt x="0" y="4543479"/>
                  <a:pt x="0" y="604211"/>
                  <a:pt x="0" y="0"/>
                </a:cubicBezTo>
                <a:cubicBezTo>
                  <a:pt x="469765" y="0"/>
                  <a:pt x="948438" y="1127741"/>
                  <a:pt x="948438" y="2518902"/>
                </a:cubicBezTo>
                <a:close/>
              </a:path>
            </a:pathLst>
          </a:custGeom>
          <a:solidFill>
            <a:srgbClr val="0009B5"/>
          </a:solidFill>
          <a:ln w="636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7A9EF136-1D02-1BC4-9F13-1CF34B875F5A}"/>
              </a:ext>
            </a:extLst>
          </p:cNvPr>
          <p:cNvSpPr/>
          <p:nvPr/>
        </p:nvSpPr>
        <p:spPr>
          <a:xfrm>
            <a:off x="8236761" y="909335"/>
            <a:ext cx="547645" cy="5037867"/>
          </a:xfrm>
          <a:custGeom>
            <a:avLst/>
            <a:gdLst>
              <a:gd name="connsiteX0" fmla="*/ 547645 w 547645"/>
              <a:gd name="connsiteY0" fmla="*/ 2518966 h 5037867"/>
              <a:gd name="connsiteX1" fmla="*/ 0 w 547645"/>
              <a:gd name="connsiteY1" fmla="*/ 5037868 h 5037867"/>
              <a:gd name="connsiteX2" fmla="*/ 0 w 547645"/>
              <a:gd name="connsiteY2" fmla="*/ 0 h 5037867"/>
              <a:gd name="connsiteX3" fmla="*/ 547645 w 547645"/>
              <a:gd name="connsiteY3" fmla="*/ 2518902 h 5037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7645" h="5037867">
                <a:moveTo>
                  <a:pt x="547645" y="2518966"/>
                </a:moveTo>
                <a:cubicBezTo>
                  <a:pt x="547645" y="3910127"/>
                  <a:pt x="234914" y="5037868"/>
                  <a:pt x="0" y="5037868"/>
                </a:cubicBezTo>
                <a:cubicBezTo>
                  <a:pt x="0" y="4790673"/>
                  <a:pt x="0" y="302105"/>
                  <a:pt x="0" y="0"/>
                </a:cubicBezTo>
                <a:cubicBezTo>
                  <a:pt x="234851" y="0"/>
                  <a:pt x="547645" y="1127741"/>
                  <a:pt x="547645" y="2518902"/>
                </a:cubicBezTo>
                <a:close/>
              </a:path>
            </a:pathLst>
          </a:custGeom>
          <a:solidFill>
            <a:srgbClr val="0009B5"/>
          </a:solidFill>
          <a:ln w="636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608C2377-6F92-AE7F-7EF5-08C0F82F4D96}"/>
              </a:ext>
            </a:extLst>
          </p:cNvPr>
          <p:cNvSpPr/>
          <p:nvPr/>
        </p:nvSpPr>
        <p:spPr>
          <a:xfrm>
            <a:off x="9884088" y="909335"/>
            <a:ext cx="146852" cy="5037803"/>
          </a:xfrm>
          <a:custGeom>
            <a:avLst/>
            <a:gdLst>
              <a:gd name="connsiteX0" fmla="*/ 0 w 146852"/>
              <a:gd name="connsiteY0" fmla="*/ 0 h 5037803"/>
              <a:gd name="connsiteX1" fmla="*/ 146853 w 146852"/>
              <a:gd name="connsiteY1" fmla="*/ 2518902 h 5037803"/>
              <a:gd name="connsiteX2" fmla="*/ 0 w 146852"/>
              <a:gd name="connsiteY2" fmla="*/ 5037804 h 5037803"/>
              <a:gd name="connsiteX3" fmla="*/ 0 w 146852"/>
              <a:gd name="connsiteY3" fmla="*/ 0 h 5037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6852" h="5037803">
                <a:moveTo>
                  <a:pt x="0" y="0"/>
                </a:moveTo>
                <a:cubicBezTo>
                  <a:pt x="0" y="0"/>
                  <a:pt x="146853" y="1127741"/>
                  <a:pt x="146853" y="2518902"/>
                </a:cubicBezTo>
                <a:cubicBezTo>
                  <a:pt x="146853" y="3910063"/>
                  <a:pt x="0" y="5037804"/>
                  <a:pt x="0" y="5037804"/>
                </a:cubicBezTo>
                <a:lnTo>
                  <a:pt x="0" y="0"/>
                </a:lnTo>
                <a:close/>
              </a:path>
            </a:pathLst>
          </a:custGeom>
          <a:solidFill>
            <a:srgbClr val="0009B5"/>
          </a:solidFill>
          <a:ln w="636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78B88B6-061A-6589-B592-527646B023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48336" y="1849452"/>
            <a:ext cx="6155246" cy="2171392"/>
          </a:xfrm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fr-FR"/>
              <a:t>Titre de la présentation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0F74FF4-1C14-E3F2-FFD8-797222B492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48336" y="4020844"/>
            <a:ext cx="6155246" cy="111864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pic>
        <p:nvPicPr>
          <p:cNvPr id="12" name="Graphique 11">
            <a:extLst>
              <a:ext uri="{FF2B5EF4-FFF2-40B4-BE49-F238E27FC236}">
                <a16:creationId xmlns:a16="http://schemas.microsoft.com/office/drawing/2014/main" id="{E67581F4-E071-3367-B00D-C4AC749C7D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9140" y="3106884"/>
            <a:ext cx="2690110" cy="64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753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3" grpId="0" animBg="1"/>
      <p:bldP spid="2" grpId="0"/>
      <p:bldP spid="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6B23FC-291F-5B8F-F655-4EEAF17D1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5252" y="308482"/>
            <a:ext cx="10638329" cy="641898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fr-FR"/>
              <a:t>3 intervenants</a:t>
            </a: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85546A91-2DC8-7D13-BD0E-169A3A8857C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8467"/>
          <a:stretch>
            <a:fillRect/>
          </a:stretch>
        </p:blipFill>
        <p:spPr>
          <a:xfrm>
            <a:off x="0" y="236578"/>
            <a:ext cx="1016694" cy="713801"/>
          </a:xfrm>
          <a:prstGeom prst="rect">
            <a:avLst/>
          </a:prstGeom>
        </p:spPr>
      </p:pic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BF07ADE2-561C-C5F1-6EB6-00FD3A7B32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81638" y="1619461"/>
            <a:ext cx="2994219" cy="2993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fr-FR"/>
          </a:p>
        </p:txBody>
      </p:sp>
      <p:pic>
        <p:nvPicPr>
          <p:cNvPr id="18" name="Graphique 17">
            <a:extLst>
              <a:ext uri="{FF2B5EF4-FFF2-40B4-BE49-F238E27FC236}">
                <a16:creationId xmlns:a16="http://schemas.microsoft.com/office/drawing/2014/main" id="{40534CA5-8F72-A885-D619-A1F640C4C1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38264" y="6376524"/>
            <a:ext cx="1164099" cy="278781"/>
          </a:xfrm>
          <a:prstGeom prst="rect">
            <a:avLst/>
          </a:prstGeom>
        </p:spPr>
      </p:pic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94A1B75F-484A-2A23-4BC2-02C888ED9F2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72261" y="5282773"/>
            <a:ext cx="3600334" cy="1093751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Fonction</a:t>
            </a:r>
          </a:p>
          <a:p>
            <a:pPr lvl="0"/>
            <a:r>
              <a:rPr lang="fr-FR"/>
              <a:t>Entreprise</a:t>
            </a:r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332FF944-D372-7698-5602-7BBBBB216C51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672261" y="4784239"/>
            <a:ext cx="3600334" cy="572688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Nom Prénom</a:t>
            </a:r>
          </a:p>
        </p:txBody>
      </p:sp>
      <p:sp>
        <p:nvSpPr>
          <p:cNvPr id="12" name="Espace réservé pour une image  9">
            <a:extLst>
              <a:ext uri="{FF2B5EF4-FFF2-40B4-BE49-F238E27FC236}">
                <a16:creationId xmlns:a16="http://schemas.microsoft.com/office/drawing/2014/main" id="{5CF927BE-8874-2FA8-76F7-97E71BF8EF8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98890" y="1619461"/>
            <a:ext cx="2994219" cy="2993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fr-FR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7BCDA744-0593-8141-296E-084B42F1A1E6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189513" y="5282773"/>
            <a:ext cx="3600334" cy="1093751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Fonction</a:t>
            </a:r>
          </a:p>
          <a:p>
            <a:pPr lvl="0"/>
            <a:r>
              <a:rPr lang="fr-FR"/>
              <a:t>Entreprise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BA71F543-64D5-B9C9-4AE8-160BF70A6879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189513" y="4784239"/>
            <a:ext cx="3600334" cy="572688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Nom Prénom</a:t>
            </a:r>
          </a:p>
        </p:txBody>
      </p:sp>
      <p:sp>
        <p:nvSpPr>
          <p:cNvPr id="15" name="Espace réservé pour une image  9">
            <a:extLst>
              <a:ext uri="{FF2B5EF4-FFF2-40B4-BE49-F238E27FC236}">
                <a16:creationId xmlns:a16="http://schemas.microsoft.com/office/drawing/2014/main" id="{898B1292-CF99-1C6A-6B28-3D7175E4438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16142" y="1619461"/>
            <a:ext cx="2994219" cy="2993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fr-FR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9A209026-478B-17E7-3363-0871077F814F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7706765" y="5282773"/>
            <a:ext cx="3600334" cy="1093751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Fonction</a:t>
            </a:r>
          </a:p>
          <a:p>
            <a:pPr lvl="0"/>
            <a:r>
              <a:rPr lang="fr-FR"/>
              <a:t>Entreprise</a:t>
            </a:r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523F475E-D55F-B6BF-A4D4-DB7A60105FAD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7706765" y="4784239"/>
            <a:ext cx="3600334" cy="572688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Nom Prénom</a:t>
            </a:r>
          </a:p>
        </p:txBody>
      </p:sp>
    </p:spTree>
    <p:extLst>
      <p:ext uri="{BB962C8B-B14F-4D97-AF65-F5344CB8AC3E}">
        <p14:creationId xmlns:p14="http://schemas.microsoft.com/office/powerpoint/2010/main" val="5585193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6B23FC-291F-5B8F-F655-4EEAF17D1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5252" y="308482"/>
            <a:ext cx="10638329" cy="641898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fr-FR"/>
              <a:t>4 intervenants</a:t>
            </a: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85546A91-2DC8-7D13-BD0E-169A3A8857C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8467"/>
          <a:stretch>
            <a:fillRect/>
          </a:stretch>
        </p:blipFill>
        <p:spPr>
          <a:xfrm>
            <a:off x="0" y="236578"/>
            <a:ext cx="1016694" cy="713801"/>
          </a:xfrm>
          <a:prstGeom prst="rect">
            <a:avLst/>
          </a:prstGeom>
        </p:spPr>
      </p:pic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BF07ADE2-561C-C5F1-6EB6-00FD3A7B32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0985" y="2073761"/>
            <a:ext cx="2477173" cy="247616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fr-FR"/>
          </a:p>
        </p:txBody>
      </p:sp>
      <p:pic>
        <p:nvPicPr>
          <p:cNvPr id="18" name="Graphique 17">
            <a:extLst>
              <a:ext uri="{FF2B5EF4-FFF2-40B4-BE49-F238E27FC236}">
                <a16:creationId xmlns:a16="http://schemas.microsoft.com/office/drawing/2014/main" id="{40534CA5-8F72-A885-D619-A1F640C4C1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38264" y="6376524"/>
            <a:ext cx="1164099" cy="278781"/>
          </a:xfrm>
          <a:prstGeom prst="rect">
            <a:avLst/>
          </a:prstGeom>
        </p:spPr>
      </p:pic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94A1B75F-484A-2A23-4BC2-02C888ED9F2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93615" y="5059320"/>
            <a:ext cx="2751914" cy="1093751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Fonction</a:t>
            </a:r>
          </a:p>
          <a:p>
            <a:pPr lvl="0"/>
            <a:r>
              <a:rPr lang="fr-FR"/>
              <a:t>Entreprise</a:t>
            </a:r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332FF944-D372-7698-5602-7BBBBB216C51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493615" y="4682166"/>
            <a:ext cx="2751914" cy="572688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Nom Prénom</a:t>
            </a:r>
          </a:p>
        </p:txBody>
      </p:sp>
      <p:sp>
        <p:nvSpPr>
          <p:cNvPr id="5" name="Espace réservé pour une image  9">
            <a:extLst>
              <a:ext uri="{FF2B5EF4-FFF2-40B4-BE49-F238E27FC236}">
                <a16:creationId xmlns:a16="http://schemas.microsoft.com/office/drawing/2014/main" id="{2CD4AE60-DE4D-2296-9EC8-188924CF42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19176" y="2073761"/>
            <a:ext cx="2477173" cy="247616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fr-FR"/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6F925760-2386-DEC5-D1F0-03FDC2A8F9D6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3281806" y="5059320"/>
            <a:ext cx="2751914" cy="1093751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Fonction</a:t>
            </a:r>
          </a:p>
          <a:p>
            <a:pPr lvl="0"/>
            <a:r>
              <a:rPr lang="fr-FR"/>
              <a:t>Entreprise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53D0FA1C-D32E-9237-1F6A-287C10307DA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3281806" y="4682166"/>
            <a:ext cx="2751914" cy="572688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Nom Prénom</a:t>
            </a:r>
          </a:p>
        </p:txBody>
      </p:sp>
      <p:sp>
        <p:nvSpPr>
          <p:cNvPr id="19" name="Espace réservé pour une image  9">
            <a:extLst>
              <a:ext uri="{FF2B5EF4-FFF2-40B4-BE49-F238E27FC236}">
                <a16:creationId xmlns:a16="http://schemas.microsoft.com/office/drawing/2014/main" id="{28D05441-6638-C382-CBD4-934A77F2607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07368" y="2073761"/>
            <a:ext cx="2477173" cy="247616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fr-FR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A1AC3DBF-8A2C-F2F7-B665-0E4E241A04BF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6069998" y="5059320"/>
            <a:ext cx="2751914" cy="1093751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Fonction</a:t>
            </a:r>
          </a:p>
          <a:p>
            <a:pPr lvl="0"/>
            <a:r>
              <a:rPr lang="fr-FR"/>
              <a:t>Entreprise</a:t>
            </a:r>
          </a:p>
        </p:txBody>
      </p: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806D0207-05B4-5614-55C1-8B353145C56C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6069998" y="4682166"/>
            <a:ext cx="2751914" cy="572688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Nom Prénom</a:t>
            </a:r>
          </a:p>
        </p:txBody>
      </p:sp>
      <p:sp>
        <p:nvSpPr>
          <p:cNvPr id="22" name="Espace réservé pour une image  9">
            <a:extLst>
              <a:ext uri="{FF2B5EF4-FFF2-40B4-BE49-F238E27FC236}">
                <a16:creationId xmlns:a16="http://schemas.microsoft.com/office/drawing/2014/main" id="{1E2F9EDA-5D33-E837-24AB-BB3420EFAE7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029044" y="2073761"/>
            <a:ext cx="2477173" cy="247616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fr-FR"/>
          </a:p>
        </p:txBody>
      </p:sp>
      <p:sp>
        <p:nvSpPr>
          <p:cNvPr id="23" name="Espace réservé du texte 2">
            <a:extLst>
              <a:ext uri="{FF2B5EF4-FFF2-40B4-BE49-F238E27FC236}">
                <a16:creationId xmlns:a16="http://schemas.microsoft.com/office/drawing/2014/main" id="{EAC0F20E-883C-438E-A8F9-45D4D6C431FE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891674" y="5059320"/>
            <a:ext cx="2751914" cy="1093751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Fonction</a:t>
            </a:r>
          </a:p>
          <a:p>
            <a:pPr lvl="0"/>
            <a:r>
              <a:rPr lang="fr-FR"/>
              <a:t>Entreprise</a:t>
            </a:r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2EC4E1EA-4486-8C42-6BEA-222703128389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891674" y="4682166"/>
            <a:ext cx="2751914" cy="572688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Nom Prénom</a:t>
            </a:r>
          </a:p>
        </p:txBody>
      </p:sp>
    </p:spTree>
    <p:extLst>
      <p:ext uri="{BB962C8B-B14F-4D97-AF65-F5344CB8AC3E}">
        <p14:creationId xmlns:p14="http://schemas.microsoft.com/office/powerpoint/2010/main" val="40609694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6B23FC-291F-5B8F-F655-4EEAF17D1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5252" y="308482"/>
            <a:ext cx="10638329" cy="641898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fr-FR"/>
              <a:t>Intervenants</a:t>
            </a: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85546A91-2DC8-7D13-BD0E-169A3A8857C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8467"/>
          <a:stretch>
            <a:fillRect/>
          </a:stretch>
        </p:blipFill>
        <p:spPr>
          <a:xfrm>
            <a:off x="0" y="236578"/>
            <a:ext cx="1016694" cy="713801"/>
          </a:xfrm>
          <a:prstGeom prst="rect">
            <a:avLst/>
          </a:prstGeom>
        </p:spPr>
      </p:pic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BF07ADE2-561C-C5F1-6EB6-00FD3A7B32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0076" y="1603146"/>
            <a:ext cx="1694927" cy="1694236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fr-FR"/>
          </a:p>
        </p:txBody>
      </p:sp>
      <p:pic>
        <p:nvPicPr>
          <p:cNvPr id="18" name="Graphique 17">
            <a:extLst>
              <a:ext uri="{FF2B5EF4-FFF2-40B4-BE49-F238E27FC236}">
                <a16:creationId xmlns:a16="http://schemas.microsoft.com/office/drawing/2014/main" id="{40534CA5-8F72-A885-D619-A1F640C4C1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38264" y="6376524"/>
            <a:ext cx="1164099" cy="278781"/>
          </a:xfrm>
          <a:prstGeom prst="rect">
            <a:avLst/>
          </a:prstGeom>
        </p:spPr>
      </p:pic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94A1B75F-484A-2A23-4BC2-02C888ED9F2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111302" y="2263564"/>
            <a:ext cx="2054298" cy="747492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Fonction</a:t>
            </a:r>
          </a:p>
          <a:p>
            <a:pPr lvl="0"/>
            <a:r>
              <a:rPr lang="fr-FR"/>
              <a:t>Entreprise</a:t>
            </a:r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332FF944-D372-7698-5602-7BBBBB216C51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2111302" y="1943894"/>
            <a:ext cx="2054298" cy="572688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None/>
              <a:defRPr lang="fr-FR" sz="1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Nom Prénom</a:t>
            </a:r>
          </a:p>
        </p:txBody>
      </p:sp>
      <p:sp>
        <p:nvSpPr>
          <p:cNvPr id="12" name="Espace réservé pour une image  9">
            <a:extLst>
              <a:ext uri="{FF2B5EF4-FFF2-40B4-BE49-F238E27FC236}">
                <a16:creationId xmlns:a16="http://schemas.microsoft.com/office/drawing/2014/main" id="{8C572D60-47E4-A07D-0E74-D71F0D7B212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60878" y="1603146"/>
            <a:ext cx="1694927" cy="1694236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fr-FR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601A9FF1-E8C4-7F7A-334A-04DB28F451A0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5972104" y="2263564"/>
            <a:ext cx="2054298" cy="747492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Fonction</a:t>
            </a:r>
          </a:p>
          <a:p>
            <a:pPr lvl="0"/>
            <a:r>
              <a:rPr lang="fr-FR"/>
              <a:t>Entreprise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41C5ECD-F983-584B-6A80-759FACB40C09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5972104" y="1943894"/>
            <a:ext cx="2054298" cy="572688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None/>
              <a:defRPr lang="fr-FR" sz="1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Nom Prénom</a:t>
            </a:r>
          </a:p>
        </p:txBody>
      </p:sp>
      <p:sp>
        <p:nvSpPr>
          <p:cNvPr id="15" name="Espace réservé pour une image  9">
            <a:extLst>
              <a:ext uri="{FF2B5EF4-FFF2-40B4-BE49-F238E27FC236}">
                <a16:creationId xmlns:a16="http://schemas.microsoft.com/office/drawing/2014/main" id="{FDFE170A-243A-0D45-106F-1E541B647CD3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121680" y="1603146"/>
            <a:ext cx="1694927" cy="1694236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fr-FR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06851D9E-1137-B32A-8357-FC7ADA251CC9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9832906" y="2263564"/>
            <a:ext cx="2054298" cy="747492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Fonction</a:t>
            </a:r>
          </a:p>
          <a:p>
            <a:pPr lvl="0"/>
            <a:r>
              <a:rPr lang="fr-FR"/>
              <a:t>Entreprise</a:t>
            </a:r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37341143-1E24-3D94-EC16-CA6E6E1A474E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9832906" y="1943894"/>
            <a:ext cx="2054298" cy="572688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None/>
              <a:defRPr lang="fr-FR" sz="1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Nom Prénom</a:t>
            </a:r>
          </a:p>
        </p:txBody>
      </p:sp>
      <p:sp>
        <p:nvSpPr>
          <p:cNvPr id="25" name="Espace réservé pour une image  9">
            <a:extLst>
              <a:ext uri="{FF2B5EF4-FFF2-40B4-BE49-F238E27FC236}">
                <a16:creationId xmlns:a16="http://schemas.microsoft.com/office/drawing/2014/main" id="{B6A78EEF-0454-0FBB-3B3D-1B1C3F705B11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00076" y="4081118"/>
            <a:ext cx="1694927" cy="1694236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fr-FR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BD2AACE3-F25E-20DB-9872-7AE6935FE42B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2111302" y="4741536"/>
            <a:ext cx="2054298" cy="747492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Fonction</a:t>
            </a:r>
          </a:p>
          <a:p>
            <a:pPr lvl="0"/>
            <a:r>
              <a:rPr lang="fr-FR"/>
              <a:t>Entreprise</a:t>
            </a:r>
          </a:p>
        </p:txBody>
      </p:sp>
      <p:sp>
        <p:nvSpPr>
          <p:cNvPr id="27" name="Espace réservé du texte 2">
            <a:extLst>
              <a:ext uri="{FF2B5EF4-FFF2-40B4-BE49-F238E27FC236}">
                <a16:creationId xmlns:a16="http://schemas.microsoft.com/office/drawing/2014/main" id="{7A3C5F01-5E28-5A35-43BB-A7D34B290F89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2111302" y="4421866"/>
            <a:ext cx="2054298" cy="572688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None/>
              <a:defRPr lang="fr-FR" sz="1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Nom Prénom</a:t>
            </a:r>
          </a:p>
        </p:txBody>
      </p:sp>
      <p:sp>
        <p:nvSpPr>
          <p:cNvPr id="28" name="Espace réservé pour une image  9">
            <a:extLst>
              <a:ext uri="{FF2B5EF4-FFF2-40B4-BE49-F238E27FC236}">
                <a16:creationId xmlns:a16="http://schemas.microsoft.com/office/drawing/2014/main" id="{4C065276-EF0F-E631-F1DB-185ED198B0CD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260878" y="4081118"/>
            <a:ext cx="1694927" cy="1694236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fr-FR"/>
          </a:p>
        </p:txBody>
      </p:sp>
      <p:sp>
        <p:nvSpPr>
          <p:cNvPr id="29" name="Espace réservé du texte 2">
            <a:extLst>
              <a:ext uri="{FF2B5EF4-FFF2-40B4-BE49-F238E27FC236}">
                <a16:creationId xmlns:a16="http://schemas.microsoft.com/office/drawing/2014/main" id="{BD3BD25C-1478-773B-1CEF-97B715C55D47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5972104" y="4741536"/>
            <a:ext cx="2054298" cy="747492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Fonction</a:t>
            </a:r>
          </a:p>
          <a:p>
            <a:pPr lvl="0"/>
            <a:r>
              <a:rPr lang="fr-FR"/>
              <a:t>Entreprise</a:t>
            </a:r>
          </a:p>
        </p:txBody>
      </p:sp>
      <p:sp>
        <p:nvSpPr>
          <p:cNvPr id="30" name="Espace réservé du texte 2">
            <a:extLst>
              <a:ext uri="{FF2B5EF4-FFF2-40B4-BE49-F238E27FC236}">
                <a16:creationId xmlns:a16="http://schemas.microsoft.com/office/drawing/2014/main" id="{9896CEF6-6E89-6399-23F2-0CC4BB4103D4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5972104" y="4421866"/>
            <a:ext cx="2054298" cy="572688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None/>
              <a:defRPr lang="fr-FR" sz="1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Nom Prénom</a:t>
            </a:r>
          </a:p>
        </p:txBody>
      </p:sp>
      <p:sp>
        <p:nvSpPr>
          <p:cNvPr id="31" name="Espace réservé pour une image  9">
            <a:extLst>
              <a:ext uri="{FF2B5EF4-FFF2-40B4-BE49-F238E27FC236}">
                <a16:creationId xmlns:a16="http://schemas.microsoft.com/office/drawing/2014/main" id="{1E43DA5F-D235-A012-0FBB-B7B3CA04E1D4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8121680" y="4081118"/>
            <a:ext cx="1694927" cy="1694236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fr-FR"/>
          </a:p>
        </p:txBody>
      </p:sp>
      <p:sp>
        <p:nvSpPr>
          <p:cNvPr id="32" name="Espace réservé du texte 2">
            <a:extLst>
              <a:ext uri="{FF2B5EF4-FFF2-40B4-BE49-F238E27FC236}">
                <a16:creationId xmlns:a16="http://schemas.microsoft.com/office/drawing/2014/main" id="{AC65C075-3E14-17D1-5440-C3F45B41D779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9832906" y="4741536"/>
            <a:ext cx="2054298" cy="747492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Fonction</a:t>
            </a:r>
          </a:p>
          <a:p>
            <a:pPr lvl="0"/>
            <a:r>
              <a:rPr lang="fr-FR"/>
              <a:t>Entreprise</a:t>
            </a:r>
          </a:p>
        </p:txBody>
      </p:sp>
      <p:sp>
        <p:nvSpPr>
          <p:cNvPr id="33" name="Espace réservé du texte 2">
            <a:extLst>
              <a:ext uri="{FF2B5EF4-FFF2-40B4-BE49-F238E27FC236}">
                <a16:creationId xmlns:a16="http://schemas.microsoft.com/office/drawing/2014/main" id="{E15835CD-7273-AA1D-EC0D-680637E69DA1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9832906" y="4421866"/>
            <a:ext cx="2054298" cy="572688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None/>
              <a:defRPr lang="fr-FR" sz="1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Nom Prénom</a:t>
            </a:r>
          </a:p>
        </p:txBody>
      </p:sp>
    </p:spTree>
    <p:extLst>
      <p:ext uri="{BB962C8B-B14F-4D97-AF65-F5344CB8AC3E}">
        <p14:creationId xmlns:p14="http://schemas.microsoft.com/office/powerpoint/2010/main" val="32832400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6B23FC-291F-5B8F-F655-4EEAF17D1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5252" y="308482"/>
            <a:ext cx="10638329" cy="641898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fr-FR"/>
              <a:t>Slide texte 2 colonnes</a:t>
            </a: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85546A91-2DC8-7D13-BD0E-169A3A8857C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8467"/>
          <a:stretch>
            <a:fillRect/>
          </a:stretch>
        </p:blipFill>
        <p:spPr>
          <a:xfrm>
            <a:off x="0" y="236578"/>
            <a:ext cx="1016694" cy="713801"/>
          </a:xfrm>
          <a:prstGeom prst="rect">
            <a:avLst/>
          </a:prstGeom>
        </p:spPr>
      </p:pic>
      <p:pic>
        <p:nvPicPr>
          <p:cNvPr id="18" name="Graphique 17">
            <a:extLst>
              <a:ext uri="{FF2B5EF4-FFF2-40B4-BE49-F238E27FC236}">
                <a16:creationId xmlns:a16="http://schemas.microsoft.com/office/drawing/2014/main" id="{40534CA5-8F72-A885-D619-A1F640C4C1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38264" y="6376524"/>
            <a:ext cx="1164099" cy="278781"/>
          </a:xfrm>
          <a:prstGeom prst="rect">
            <a:avLst/>
          </a:prstGeom>
        </p:spPr>
      </p:pic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94A1B75F-484A-2A23-4BC2-02C888ED9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2261" y="1815924"/>
            <a:ext cx="5334276" cy="435790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endParaRPr lang="fr-FR"/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332FF944-D372-7698-5602-7BBBBB216C51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672261" y="1434517"/>
            <a:ext cx="5334276" cy="38140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lang="fr-FR" sz="2000" b="1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5A695712-40DF-4579-7357-304908EF7742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185465" y="1815924"/>
            <a:ext cx="5334276" cy="435790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endParaRPr lang="fr-FR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0D0C791E-251B-B23C-F7E2-2722D08F710C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185465" y="1434517"/>
            <a:ext cx="5334276" cy="38140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lang="fr-FR" sz="2000" b="1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22097499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6B23FC-291F-5B8F-F655-4EEAF17D1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5252" y="308482"/>
            <a:ext cx="10638329" cy="641898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fr-FR"/>
              <a:t>Slide texte 3 colonnes</a:t>
            </a: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85546A91-2DC8-7D13-BD0E-169A3A8857C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8467"/>
          <a:stretch>
            <a:fillRect/>
          </a:stretch>
        </p:blipFill>
        <p:spPr>
          <a:xfrm>
            <a:off x="0" y="236578"/>
            <a:ext cx="1016694" cy="713801"/>
          </a:xfrm>
          <a:prstGeom prst="rect">
            <a:avLst/>
          </a:prstGeom>
        </p:spPr>
      </p:pic>
      <p:pic>
        <p:nvPicPr>
          <p:cNvPr id="18" name="Graphique 17">
            <a:extLst>
              <a:ext uri="{FF2B5EF4-FFF2-40B4-BE49-F238E27FC236}">
                <a16:creationId xmlns:a16="http://schemas.microsoft.com/office/drawing/2014/main" id="{40534CA5-8F72-A885-D619-A1F640C4C1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38264" y="6376524"/>
            <a:ext cx="1164099" cy="278781"/>
          </a:xfrm>
          <a:prstGeom prst="rect">
            <a:avLst/>
          </a:prstGeom>
        </p:spPr>
      </p:pic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94A1B75F-484A-2A23-4BC2-02C888ED9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2261" y="1815924"/>
            <a:ext cx="3382503" cy="435790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endParaRPr lang="fr-FR"/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332FF944-D372-7698-5602-7BBBBB216C51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672261" y="1434517"/>
            <a:ext cx="3382503" cy="38140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lang="fr-FR" sz="2000" b="1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5A695712-40DF-4579-7357-304908EF7742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404748" y="1815924"/>
            <a:ext cx="3382503" cy="435790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endParaRPr lang="fr-FR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0D0C791E-251B-B23C-F7E2-2722D08F710C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404748" y="1434517"/>
            <a:ext cx="3382503" cy="38140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lang="fr-FR" sz="2000" b="1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3696C93-C9CF-2D64-4006-873702A9FCA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137235" y="1815924"/>
            <a:ext cx="3382503" cy="435790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endParaRPr lang="fr-FR"/>
          </a:p>
        </p:txBody>
      </p:sp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D06226CD-3E22-A393-312E-5F1A912E4701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137235" y="1434517"/>
            <a:ext cx="3382503" cy="38140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lang="fr-FR" sz="2000" b="1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28578814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6B23FC-291F-5B8F-F655-4EEAF17D1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5252" y="308482"/>
            <a:ext cx="10638329" cy="641898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fr-FR"/>
              <a:t>Slide 3 contenus + images</a:t>
            </a: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85546A91-2DC8-7D13-BD0E-169A3A8857C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8467"/>
          <a:stretch>
            <a:fillRect/>
          </a:stretch>
        </p:blipFill>
        <p:spPr>
          <a:xfrm>
            <a:off x="0" y="236578"/>
            <a:ext cx="1016694" cy="713801"/>
          </a:xfrm>
          <a:prstGeom prst="rect">
            <a:avLst/>
          </a:prstGeom>
        </p:spPr>
      </p:pic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BF07ADE2-561C-C5F1-6EB6-00FD3A7B32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011748" y="1258862"/>
            <a:ext cx="2655304" cy="265422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fr-FR"/>
          </a:p>
        </p:txBody>
      </p:sp>
      <p:pic>
        <p:nvPicPr>
          <p:cNvPr id="18" name="Graphique 17">
            <a:extLst>
              <a:ext uri="{FF2B5EF4-FFF2-40B4-BE49-F238E27FC236}">
                <a16:creationId xmlns:a16="http://schemas.microsoft.com/office/drawing/2014/main" id="{40534CA5-8F72-A885-D619-A1F640C4C1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38264" y="6376524"/>
            <a:ext cx="1164099" cy="278781"/>
          </a:xfrm>
          <a:prstGeom prst="rect">
            <a:avLst/>
          </a:prstGeom>
        </p:spPr>
      </p:pic>
      <p:sp>
        <p:nvSpPr>
          <p:cNvPr id="5" name="Espace réservé pour une image  9">
            <a:extLst>
              <a:ext uri="{FF2B5EF4-FFF2-40B4-BE49-F238E27FC236}">
                <a16:creationId xmlns:a16="http://schemas.microsoft.com/office/drawing/2014/main" id="{04442AAF-CB85-44CB-7483-A8ADA4B2A73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524951" y="1258862"/>
            <a:ext cx="2655304" cy="265422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fr-FR"/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94A1B75F-484A-2A23-4BC2-02C888ED9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2261" y="4463681"/>
            <a:ext cx="5334276" cy="1835519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endParaRPr lang="fr-FR"/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332FF944-D372-7698-5602-7BBBBB216C51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672261" y="4082275"/>
            <a:ext cx="5334276" cy="381406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2000" b="1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5A695712-40DF-4579-7357-304908EF7742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185465" y="4463681"/>
            <a:ext cx="5334276" cy="1835519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endParaRPr lang="fr-FR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0D0C791E-251B-B23C-F7E2-2722D08F710C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185465" y="4082275"/>
            <a:ext cx="5334276" cy="381406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2000" b="1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12020793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6B23FC-291F-5B8F-F655-4EEAF17D1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5252" y="308482"/>
            <a:ext cx="10638329" cy="641898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fr-FR"/>
              <a:t>Slide texte 3 contenus + images</a:t>
            </a: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85546A91-2DC8-7D13-BD0E-169A3A8857C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8467"/>
          <a:stretch>
            <a:fillRect/>
          </a:stretch>
        </p:blipFill>
        <p:spPr>
          <a:xfrm>
            <a:off x="0" y="236578"/>
            <a:ext cx="1016694" cy="713801"/>
          </a:xfrm>
          <a:prstGeom prst="rect">
            <a:avLst/>
          </a:prstGeom>
        </p:spPr>
      </p:pic>
      <p:pic>
        <p:nvPicPr>
          <p:cNvPr id="18" name="Graphique 17">
            <a:extLst>
              <a:ext uri="{FF2B5EF4-FFF2-40B4-BE49-F238E27FC236}">
                <a16:creationId xmlns:a16="http://schemas.microsoft.com/office/drawing/2014/main" id="{40534CA5-8F72-A885-D619-A1F640C4C1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38264" y="6376524"/>
            <a:ext cx="1164099" cy="278781"/>
          </a:xfrm>
          <a:prstGeom prst="rect">
            <a:avLst/>
          </a:prstGeom>
        </p:spPr>
      </p:pic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94A1B75F-484A-2A23-4BC2-02C888ED9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2261" y="4403042"/>
            <a:ext cx="3382503" cy="1803794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endParaRPr lang="fr-FR"/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332FF944-D372-7698-5602-7BBBBB216C51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672261" y="4021635"/>
            <a:ext cx="3382503" cy="381406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2000" b="1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5A695712-40DF-4579-7357-304908EF7742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404748" y="4403042"/>
            <a:ext cx="3382503" cy="1803794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endParaRPr lang="fr-FR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0D0C791E-251B-B23C-F7E2-2722D08F710C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404748" y="4021635"/>
            <a:ext cx="3382503" cy="381406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2000" b="1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3696C93-C9CF-2D64-4006-873702A9FCA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137235" y="4403042"/>
            <a:ext cx="3382503" cy="1803794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endParaRPr lang="fr-FR"/>
          </a:p>
        </p:txBody>
      </p:sp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D06226CD-3E22-A393-312E-5F1A912E4701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137235" y="4021635"/>
            <a:ext cx="3382503" cy="381406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2000" b="1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</a:t>
            </a:r>
          </a:p>
        </p:txBody>
      </p:sp>
      <p:sp>
        <p:nvSpPr>
          <p:cNvPr id="9" name="Espace réservé pour une image  9">
            <a:extLst>
              <a:ext uri="{FF2B5EF4-FFF2-40B4-BE49-F238E27FC236}">
                <a16:creationId xmlns:a16="http://schemas.microsoft.com/office/drawing/2014/main" id="{DA23E82D-D841-0CF3-1116-37DB08CFDCC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80492" y="1258862"/>
            <a:ext cx="2566039" cy="2564993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fr-FR"/>
          </a:p>
        </p:txBody>
      </p:sp>
      <p:sp>
        <p:nvSpPr>
          <p:cNvPr id="14" name="Espace réservé pour une image  9">
            <a:extLst>
              <a:ext uri="{FF2B5EF4-FFF2-40B4-BE49-F238E27FC236}">
                <a16:creationId xmlns:a16="http://schemas.microsoft.com/office/drawing/2014/main" id="{D9116DBF-F03F-0068-9242-169F7266991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812979" y="1258862"/>
            <a:ext cx="2566039" cy="2564993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fr-FR"/>
          </a:p>
        </p:txBody>
      </p:sp>
      <p:sp>
        <p:nvSpPr>
          <p:cNvPr id="15" name="Espace réservé pour une image  9">
            <a:extLst>
              <a:ext uri="{FF2B5EF4-FFF2-40B4-BE49-F238E27FC236}">
                <a16:creationId xmlns:a16="http://schemas.microsoft.com/office/drawing/2014/main" id="{73C9FDD4-E9CD-3E7D-E29F-5979F2A89E1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545469" y="1258862"/>
            <a:ext cx="2566039" cy="2564993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732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6B23FC-291F-5B8F-F655-4EEAF17D1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5252" y="308482"/>
            <a:ext cx="10638329" cy="641898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fr-FR"/>
              <a:t>Slide chiffre clé 1</a:t>
            </a: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85546A91-2DC8-7D13-BD0E-169A3A8857C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8467"/>
          <a:stretch>
            <a:fillRect/>
          </a:stretch>
        </p:blipFill>
        <p:spPr>
          <a:xfrm>
            <a:off x="0" y="236578"/>
            <a:ext cx="1016694" cy="713801"/>
          </a:xfrm>
          <a:prstGeom prst="rect">
            <a:avLst/>
          </a:prstGeom>
        </p:spPr>
      </p:pic>
      <p:pic>
        <p:nvPicPr>
          <p:cNvPr id="18" name="Graphique 17">
            <a:extLst>
              <a:ext uri="{FF2B5EF4-FFF2-40B4-BE49-F238E27FC236}">
                <a16:creationId xmlns:a16="http://schemas.microsoft.com/office/drawing/2014/main" id="{40534CA5-8F72-A885-D619-A1F640C4C1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38264" y="6376524"/>
            <a:ext cx="1164099" cy="278781"/>
          </a:xfrm>
          <a:prstGeom prst="rect">
            <a:avLst/>
          </a:prstGeom>
        </p:spPr>
      </p:pic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94A1B75F-484A-2A23-4BC2-02C888ED9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2260" y="1815924"/>
            <a:ext cx="6291957" cy="435790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endParaRPr lang="fr-FR"/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332FF944-D372-7698-5602-7BBBBB216C51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672260" y="1434517"/>
            <a:ext cx="6291957" cy="38140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lang="fr-FR" sz="2000" b="1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927D8937-5FC0-FC1E-E67A-F3404BCCB3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73963" y="1543050"/>
            <a:ext cx="3946525" cy="3944938"/>
          </a:xfrm>
          <a:prstGeom prst="ellipse">
            <a:avLst/>
          </a:prstGeom>
          <a:solidFill>
            <a:schemeClr val="tx2"/>
          </a:solidFill>
        </p:spPr>
        <p:txBody>
          <a:bodyPr>
            <a:normAutofit/>
          </a:bodyPr>
          <a:lstStyle>
            <a:lvl1pPr algn="ctr">
              <a:buNone/>
              <a:defRPr sz="7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XX%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79765269-EE6A-285B-8F50-8BFB3D628CE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7979798" y="3311556"/>
            <a:ext cx="3134854" cy="2109212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11365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16BA6C14-A9AD-BE2D-54A8-F4B983F0B2F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47225" y="1543050"/>
            <a:ext cx="4926191" cy="394493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A6B23FC-291F-5B8F-F655-4EEAF17D1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5252" y="308482"/>
            <a:ext cx="10638329" cy="641898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fr-FR"/>
              <a:t>Slide chiffre clé 1</a:t>
            </a: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85546A91-2DC8-7D13-BD0E-169A3A8857C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467"/>
          <a:stretch>
            <a:fillRect/>
          </a:stretch>
        </p:blipFill>
        <p:spPr>
          <a:xfrm>
            <a:off x="0" y="236578"/>
            <a:ext cx="1016694" cy="713801"/>
          </a:xfrm>
          <a:prstGeom prst="rect">
            <a:avLst/>
          </a:prstGeom>
        </p:spPr>
      </p:pic>
      <p:pic>
        <p:nvPicPr>
          <p:cNvPr id="18" name="Graphique 17">
            <a:extLst>
              <a:ext uri="{FF2B5EF4-FFF2-40B4-BE49-F238E27FC236}">
                <a16:creationId xmlns:a16="http://schemas.microsoft.com/office/drawing/2014/main" id="{40534CA5-8F72-A885-D619-A1F640C4C1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38264" y="6376524"/>
            <a:ext cx="1164099" cy="278781"/>
          </a:xfrm>
          <a:prstGeom prst="rect">
            <a:avLst/>
          </a:prstGeom>
        </p:spPr>
      </p:pic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94A1B75F-484A-2A23-4BC2-02C888ED9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2260" y="1815924"/>
            <a:ext cx="6291957" cy="435790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endParaRPr lang="fr-FR"/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332FF944-D372-7698-5602-7BBBBB216C51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672260" y="1434517"/>
            <a:ext cx="6291957" cy="38140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lang="fr-FR" sz="2000" b="1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927D8937-5FC0-FC1E-E67A-F3404BCCB3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73963" y="1543050"/>
            <a:ext cx="3946525" cy="3944938"/>
          </a:xfrm>
          <a:prstGeom prst="ellipse">
            <a:avLst/>
          </a:prstGeom>
          <a:solidFill>
            <a:schemeClr val="tx2"/>
          </a:solidFill>
        </p:spPr>
        <p:txBody>
          <a:bodyPr>
            <a:normAutofit/>
          </a:bodyPr>
          <a:lstStyle>
            <a:lvl1pPr algn="ctr">
              <a:buNone/>
              <a:defRPr sz="7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XX%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79765269-EE6A-285B-8F50-8BFB3D628CE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7979798" y="3311556"/>
            <a:ext cx="3134854" cy="2109212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13190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F8B0CAF6-EEE2-72C2-B237-CB3682EA848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04377" y="0"/>
            <a:ext cx="4887622" cy="6858000"/>
          </a:xfrm>
          <a:custGeom>
            <a:avLst/>
            <a:gdLst>
              <a:gd name="connsiteX0" fmla="*/ 719739 w 4887622"/>
              <a:gd name="connsiteY0" fmla="*/ 0 h 6858000"/>
              <a:gd name="connsiteX1" fmla="*/ 4887622 w 4887622"/>
              <a:gd name="connsiteY1" fmla="*/ 0 h 6858000"/>
              <a:gd name="connsiteX2" fmla="*/ 4887622 w 4887622"/>
              <a:gd name="connsiteY2" fmla="*/ 6858000 h 6858000"/>
              <a:gd name="connsiteX3" fmla="*/ 719739 w 4887622"/>
              <a:gd name="connsiteY3" fmla="*/ 6858000 h 6858000"/>
              <a:gd name="connsiteX4" fmla="*/ 292851 w 4887622"/>
              <a:gd name="connsiteY4" fmla="*/ 0 h 6858000"/>
              <a:gd name="connsiteX5" fmla="*/ 560925 w 4887622"/>
              <a:gd name="connsiteY5" fmla="*/ 0 h 6858000"/>
              <a:gd name="connsiteX6" fmla="*/ 560925 w 4887622"/>
              <a:gd name="connsiteY6" fmla="*/ 6858000 h 6858000"/>
              <a:gd name="connsiteX7" fmla="*/ 292851 w 4887622"/>
              <a:gd name="connsiteY7" fmla="*/ 6858000 h 6858000"/>
              <a:gd name="connsiteX8" fmla="*/ 0 w 4887622"/>
              <a:gd name="connsiteY8" fmla="*/ 0 h 6858000"/>
              <a:gd name="connsiteX9" fmla="*/ 134037 w 4887622"/>
              <a:gd name="connsiteY9" fmla="*/ 0 h 6858000"/>
              <a:gd name="connsiteX10" fmla="*/ 134037 w 4887622"/>
              <a:gd name="connsiteY10" fmla="*/ 6858000 h 6858000"/>
              <a:gd name="connsiteX11" fmla="*/ 0 w 48876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887622" h="6858000">
                <a:moveTo>
                  <a:pt x="719739" y="0"/>
                </a:moveTo>
                <a:lnTo>
                  <a:pt x="4887622" y="0"/>
                </a:lnTo>
                <a:lnTo>
                  <a:pt x="4887622" y="6858000"/>
                </a:lnTo>
                <a:lnTo>
                  <a:pt x="719739" y="6858000"/>
                </a:lnTo>
                <a:close/>
                <a:moveTo>
                  <a:pt x="292851" y="0"/>
                </a:moveTo>
                <a:lnTo>
                  <a:pt x="560925" y="0"/>
                </a:lnTo>
                <a:lnTo>
                  <a:pt x="560925" y="6858000"/>
                </a:lnTo>
                <a:lnTo>
                  <a:pt x="292851" y="6858000"/>
                </a:lnTo>
                <a:close/>
                <a:moveTo>
                  <a:pt x="0" y="0"/>
                </a:moveTo>
                <a:lnTo>
                  <a:pt x="134037" y="0"/>
                </a:lnTo>
                <a:lnTo>
                  <a:pt x="13403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A6B23FC-291F-5B8F-F655-4EEAF17D1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5253" y="308482"/>
            <a:ext cx="5266722" cy="641898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fr-FR"/>
              <a:t>Slide texte + image + exergue</a:t>
            </a: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85546A91-2DC8-7D13-BD0E-169A3A8857C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8467"/>
          <a:stretch>
            <a:fillRect/>
          </a:stretch>
        </p:blipFill>
        <p:spPr>
          <a:xfrm>
            <a:off x="0" y="236578"/>
            <a:ext cx="1016694" cy="713801"/>
          </a:xfrm>
          <a:prstGeom prst="rect">
            <a:avLst/>
          </a:prstGeom>
        </p:spPr>
      </p:pic>
      <p:pic>
        <p:nvPicPr>
          <p:cNvPr id="18" name="Graphique 17">
            <a:extLst>
              <a:ext uri="{FF2B5EF4-FFF2-40B4-BE49-F238E27FC236}">
                <a16:creationId xmlns:a16="http://schemas.microsoft.com/office/drawing/2014/main" id="{40534CA5-8F72-A885-D619-A1F640C4C1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38264" y="6376524"/>
            <a:ext cx="1164099" cy="278781"/>
          </a:xfrm>
          <a:prstGeom prst="rect">
            <a:avLst/>
          </a:prstGeom>
        </p:spPr>
      </p:pic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94A1B75F-484A-2A23-4BC2-02C888ED9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2261" y="1815924"/>
            <a:ext cx="5266722" cy="435790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endParaRPr lang="fr-FR"/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332FF944-D372-7698-5602-7BBBBB216C51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672261" y="1434517"/>
            <a:ext cx="5266722" cy="38140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lang="fr-FR" sz="2000" b="1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927D8937-5FC0-FC1E-E67A-F3404BCCB3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0" y="2010136"/>
            <a:ext cx="3048000" cy="3046776"/>
          </a:xfrm>
          <a:prstGeom prst="ellipse">
            <a:avLst/>
          </a:prstGeom>
          <a:solidFill>
            <a:schemeClr val="tx2"/>
          </a:solidFill>
        </p:spPr>
        <p:txBody>
          <a:bodyPr lIns="36000" tIns="36000" rIns="36000" bIns="36000">
            <a:normAutofit/>
          </a:bodyPr>
          <a:lstStyle>
            <a:lvl1pPr algn="ctr">
              <a:buNone/>
              <a:defRPr sz="6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XX%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79765269-EE6A-285B-8F50-8BFB3D628CE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363978" y="3525002"/>
            <a:ext cx="2512045" cy="1259431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endParaRPr lang="fr-FR"/>
          </a:p>
        </p:txBody>
      </p:sp>
      <p:pic>
        <p:nvPicPr>
          <p:cNvPr id="15" name="Graphique 14">
            <a:extLst>
              <a:ext uri="{FF2B5EF4-FFF2-40B4-BE49-F238E27FC236}">
                <a16:creationId xmlns:a16="http://schemas.microsoft.com/office/drawing/2014/main" id="{710C2F6B-71D6-971B-8D96-03D40BCF187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Graphique 16">
            <a:extLst>
              <a:ext uri="{FF2B5EF4-FFF2-40B4-BE49-F238E27FC236}">
                <a16:creationId xmlns:a16="http://schemas.microsoft.com/office/drawing/2014/main" id="{60D265F4-F386-58C9-8D74-D127419DC57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939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e de tit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que 6">
            <a:extLst>
              <a:ext uri="{FF2B5EF4-FFF2-40B4-BE49-F238E27FC236}">
                <a16:creationId xmlns:a16="http://schemas.microsoft.com/office/drawing/2014/main" id="{B4172D30-CD1D-E531-1789-3928859B979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57161" y="458312"/>
            <a:ext cx="9877678" cy="414225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78B88B6-061A-6589-B592-527646B023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0740" y="3220824"/>
            <a:ext cx="10670521" cy="2171392"/>
          </a:xfrm>
        </p:spPr>
        <p:txBody>
          <a:bodyPr anchor="b"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fr-FR"/>
              <a:t>Titre de la présentation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0F74FF4-1C14-E3F2-FFD8-797222B492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0740" y="5392216"/>
            <a:ext cx="10670521" cy="830411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pic>
        <p:nvPicPr>
          <p:cNvPr id="12" name="Graphique 11">
            <a:extLst>
              <a:ext uri="{FF2B5EF4-FFF2-40B4-BE49-F238E27FC236}">
                <a16:creationId xmlns:a16="http://schemas.microsoft.com/office/drawing/2014/main" id="{E67581F4-E071-3367-B00D-C4AC749C7D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31460" y="2080375"/>
            <a:ext cx="3729080" cy="89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1519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F8B0CAF6-EEE2-72C2-B237-CB3682EA848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597227" y="0"/>
            <a:ext cx="4594771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A6B23FC-291F-5B8F-F655-4EEAF17D1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5253" y="308482"/>
            <a:ext cx="5266722" cy="641898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fr-FR"/>
              <a:t>Slide texte + image + exergue</a:t>
            </a: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85546A91-2DC8-7D13-BD0E-169A3A8857C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8467"/>
          <a:stretch>
            <a:fillRect/>
          </a:stretch>
        </p:blipFill>
        <p:spPr>
          <a:xfrm>
            <a:off x="0" y="236578"/>
            <a:ext cx="1016694" cy="713801"/>
          </a:xfrm>
          <a:prstGeom prst="rect">
            <a:avLst/>
          </a:prstGeom>
        </p:spPr>
      </p:pic>
      <p:pic>
        <p:nvPicPr>
          <p:cNvPr id="18" name="Graphique 17">
            <a:extLst>
              <a:ext uri="{FF2B5EF4-FFF2-40B4-BE49-F238E27FC236}">
                <a16:creationId xmlns:a16="http://schemas.microsoft.com/office/drawing/2014/main" id="{40534CA5-8F72-A885-D619-A1F640C4C1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38264" y="6376524"/>
            <a:ext cx="1164099" cy="278781"/>
          </a:xfrm>
          <a:prstGeom prst="rect">
            <a:avLst/>
          </a:prstGeom>
        </p:spPr>
      </p:pic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94A1B75F-484A-2A23-4BC2-02C888ED9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2261" y="1815924"/>
            <a:ext cx="5266722" cy="435790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endParaRPr lang="fr-FR"/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332FF944-D372-7698-5602-7BBBBB216C51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672261" y="1434517"/>
            <a:ext cx="5266722" cy="38140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lang="fr-FR" sz="2000" b="1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927D8937-5FC0-FC1E-E67A-F3404BCCB3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0" y="2010136"/>
            <a:ext cx="3048000" cy="3046776"/>
          </a:xfrm>
          <a:prstGeom prst="ellipse">
            <a:avLst/>
          </a:prstGeom>
          <a:solidFill>
            <a:schemeClr val="tx2"/>
          </a:solidFill>
        </p:spPr>
        <p:txBody>
          <a:bodyPr lIns="36000" tIns="36000" rIns="36000" bIns="36000">
            <a:normAutofit/>
          </a:bodyPr>
          <a:lstStyle>
            <a:lvl1pPr algn="ctr">
              <a:buNone/>
              <a:defRPr sz="6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XX%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79765269-EE6A-285B-8F50-8BFB3D628CE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363978" y="3525002"/>
            <a:ext cx="2512045" cy="1259431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endParaRPr lang="fr-FR"/>
          </a:p>
        </p:txBody>
      </p:sp>
      <p:pic>
        <p:nvPicPr>
          <p:cNvPr id="15" name="Graphique 14">
            <a:extLst>
              <a:ext uri="{FF2B5EF4-FFF2-40B4-BE49-F238E27FC236}">
                <a16:creationId xmlns:a16="http://schemas.microsoft.com/office/drawing/2014/main" id="{710C2F6B-71D6-971B-8D96-03D40BCF187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Graphique 16">
            <a:extLst>
              <a:ext uri="{FF2B5EF4-FFF2-40B4-BE49-F238E27FC236}">
                <a16:creationId xmlns:a16="http://schemas.microsoft.com/office/drawing/2014/main" id="{60D265F4-F386-58C9-8D74-D127419DC57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2668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que 5">
            <a:extLst>
              <a:ext uri="{FF2B5EF4-FFF2-40B4-BE49-F238E27FC236}">
                <a16:creationId xmlns:a16="http://schemas.microsoft.com/office/drawing/2014/main" id="{923837E1-46B1-05E6-6BE9-D40948D3582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8467"/>
          <a:stretch>
            <a:fillRect/>
          </a:stretch>
        </p:blipFill>
        <p:spPr>
          <a:xfrm>
            <a:off x="0" y="236578"/>
            <a:ext cx="1016694" cy="713801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F7194505-6394-DD36-EDFF-1FC9B5C1A4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5252" y="308482"/>
            <a:ext cx="10310981" cy="641898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fr-FR"/>
              <a:t>Slide graphique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781D4C03-5466-F008-9C60-2D9427120E5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4038" y="1274763"/>
            <a:ext cx="5541962" cy="451008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3E486B3B-0CA5-102C-1B59-19E8900A12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71240" y="1725237"/>
            <a:ext cx="5266722" cy="2815941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endParaRPr lang="fr-FR"/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98B74443-7CF0-938D-E3D0-DFCB5EB3335E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6371240" y="1343830"/>
            <a:ext cx="5266722" cy="38140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lang="fr-FR" sz="2000" b="1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898B254F-09ED-9D50-8F2E-D6E16AF3A22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371240" y="4715017"/>
            <a:ext cx="5266722" cy="1069833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Conclusion</a:t>
            </a:r>
          </a:p>
        </p:txBody>
      </p: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CBDC11E-53C1-2584-0FB9-BE988AF2CF5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38264" y="6376524"/>
            <a:ext cx="1164099" cy="27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0678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que 5">
            <a:extLst>
              <a:ext uri="{FF2B5EF4-FFF2-40B4-BE49-F238E27FC236}">
                <a16:creationId xmlns:a16="http://schemas.microsoft.com/office/drawing/2014/main" id="{923837E1-46B1-05E6-6BE9-D40948D3582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8467"/>
          <a:stretch>
            <a:fillRect/>
          </a:stretch>
        </p:blipFill>
        <p:spPr>
          <a:xfrm>
            <a:off x="0" y="236578"/>
            <a:ext cx="1016694" cy="713801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F7194505-6394-DD36-EDFF-1FC9B5C1A4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5252" y="308482"/>
            <a:ext cx="10310981" cy="641898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fr-FR"/>
              <a:t>Slide 2 graphiques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781D4C03-5466-F008-9C60-2D9427120E5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238081" y="1274763"/>
            <a:ext cx="4709566" cy="281594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3E486B3B-0CA5-102C-1B59-19E8900A12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1604" y="4472112"/>
            <a:ext cx="4709566" cy="1702112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endParaRPr lang="fr-FR"/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98B74443-7CF0-938D-E3D0-DFCB5EB3335E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1231604" y="4090704"/>
            <a:ext cx="4709566" cy="38140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lang="fr-FR" sz="2000" b="1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</a:t>
            </a:r>
          </a:p>
        </p:txBody>
      </p: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CBDC11E-53C1-2584-0FB9-BE988AF2CF5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38264" y="6376524"/>
            <a:ext cx="1164099" cy="278781"/>
          </a:xfrm>
          <a:prstGeom prst="rect">
            <a:avLst/>
          </a:prstGeom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A4FCE65B-B41B-7FD8-8709-77BB38483A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71240" y="1274763"/>
            <a:ext cx="4709566" cy="281594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28458489-0602-9A1A-D3B4-1CFE7FD970F9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364763" y="4472112"/>
            <a:ext cx="4709566" cy="1702112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endParaRPr lang="fr-FR"/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736CDF45-1D30-957F-AE2F-09400EA1876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6364763" y="4090704"/>
            <a:ext cx="4709566" cy="38140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lang="fr-FR" sz="2000" b="1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20199365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que 5">
            <a:extLst>
              <a:ext uri="{FF2B5EF4-FFF2-40B4-BE49-F238E27FC236}">
                <a16:creationId xmlns:a16="http://schemas.microsoft.com/office/drawing/2014/main" id="{923837E1-46B1-05E6-6BE9-D40948D3582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8467"/>
          <a:stretch>
            <a:fillRect/>
          </a:stretch>
        </p:blipFill>
        <p:spPr>
          <a:xfrm>
            <a:off x="0" y="236578"/>
            <a:ext cx="1016694" cy="713801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F7194505-6394-DD36-EDFF-1FC9B5C1A4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5252" y="308482"/>
            <a:ext cx="10310981" cy="641898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fr-FR"/>
              <a:t>Slide 3 graphiques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781D4C03-5466-F008-9C60-2D9427120E5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12099" y="1274764"/>
            <a:ext cx="3358195" cy="222908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3E486B3B-0CA5-102C-1B59-19E8900A12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2099" y="3898429"/>
            <a:ext cx="3358195" cy="2267701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endParaRPr lang="fr-FR"/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98B74443-7CF0-938D-E3D0-DFCB5EB3335E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712099" y="3517022"/>
            <a:ext cx="3358195" cy="38140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lang="fr-FR" sz="2000" b="1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</a:t>
            </a:r>
          </a:p>
        </p:txBody>
      </p: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CBDC11E-53C1-2584-0FB9-BE988AF2CF5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38264" y="6376524"/>
            <a:ext cx="1164099" cy="278781"/>
          </a:xfrm>
          <a:prstGeom prst="rect">
            <a:avLst/>
          </a:prstGeom>
        </p:spPr>
      </p:pic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28458489-0602-9A1A-D3B4-1CFE7FD970F9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416902" y="3898429"/>
            <a:ext cx="3358195" cy="2267701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endParaRPr lang="fr-FR"/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736CDF45-1D30-957F-AE2F-09400EA1876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416902" y="3517022"/>
            <a:ext cx="3358195" cy="38140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lang="fr-FR" sz="2000" b="1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</a:t>
            </a:r>
          </a:p>
        </p:txBody>
      </p:sp>
      <p:sp>
        <p:nvSpPr>
          <p:cNvPr id="9" name="Espace réservé du contenu 12">
            <a:extLst>
              <a:ext uri="{FF2B5EF4-FFF2-40B4-BE49-F238E27FC236}">
                <a16:creationId xmlns:a16="http://schemas.microsoft.com/office/drawing/2014/main" id="{5D9E168E-3E94-DE40-C770-204A7980DE7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416902" y="1274764"/>
            <a:ext cx="3358195" cy="222908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Espace réservé du contenu 12">
            <a:extLst>
              <a:ext uri="{FF2B5EF4-FFF2-40B4-BE49-F238E27FC236}">
                <a16:creationId xmlns:a16="http://schemas.microsoft.com/office/drawing/2014/main" id="{EE4A0496-25D5-AF7F-2E28-463359F55A6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118038" y="1274764"/>
            <a:ext cx="3358195" cy="222908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52879B82-9BD5-7421-C561-E14F397A856A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8118038" y="3898429"/>
            <a:ext cx="3358195" cy="2267701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endParaRPr lang="fr-FR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BA28452B-9E49-4F6E-02F7-E1BE4AA880CB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8118038" y="3517022"/>
            <a:ext cx="3358195" cy="38140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lang="fr-FR" sz="2000" b="1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19390936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que 5">
            <a:extLst>
              <a:ext uri="{FF2B5EF4-FFF2-40B4-BE49-F238E27FC236}">
                <a16:creationId xmlns:a16="http://schemas.microsoft.com/office/drawing/2014/main" id="{923837E1-46B1-05E6-6BE9-D40948D3582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8467"/>
          <a:stretch>
            <a:fillRect/>
          </a:stretch>
        </p:blipFill>
        <p:spPr>
          <a:xfrm>
            <a:off x="0" y="236578"/>
            <a:ext cx="1016694" cy="713801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F7194505-6394-DD36-EDFF-1FC9B5C1A4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5252" y="308482"/>
            <a:ext cx="10310981" cy="641898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fr-FR"/>
              <a:t>Slide neutre</a:t>
            </a:r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33E9354D-28AC-8F0E-3A90-406E93A5D4C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38264" y="6376524"/>
            <a:ext cx="1164099" cy="27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9596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que 10">
            <a:extLst>
              <a:ext uri="{FF2B5EF4-FFF2-40B4-BE49-F238E27FC236}">
                <a16:creationId xmlns:a16="http://schemas.microsoft.com/office/drawing/2014/main" id="{811A0C26-6145-2883-3BEC-A6C0CC54763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2386"/>
          <a:stretch>
            <a:fillRect/>
          </a:stretch>
        </p:blipFill>
        <p:spPr>
          <a:xfrm>
            <a:off x="0" y="909335"/>
            <a:ext cx="7787879" cy="503933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532A90C-D8B6-7C08-EA3A-C5D2B82897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3364" y="909334"/>
            <a:ext cx="10137913" cy="3960839"/>
          </a:xfrm>
        </p:spPr>
        <p:txBody>
          <a:bodyPr anchor="ctr">
            <a:noAutofit/>
          </a:bodyPr>
          <a:lstStyle>
            <a:lvl1pPr>
              <a:buFont typeface="Arial" panose="020B0604020202020204" pitchFamily="34" charset="0"/>
              <a:buNone/>
              <a:defRPr sz="6600">
                <a:solidFill>
                  <a:schemeClr val="bg1"/>
                </a:solidFill>
              </a:defRPr>
            </a:lvl1pPr>
          </a:lstStyle>
          <a:p>
            <a:r>
              <a:rPr lang="fr-FR"/>
              <a:t>Big </a:t>
            </a:r>
            <a:r>
              <a:rPr lang="fr-FR" err="1"/>
              <a:t>statement</a:t>
            </a:r>
            <a:br>
              <a:rPr lang="fr-FR"/>
            </a:br>
            <a:r>
              <a:rPr lang="fr-FR"/>
              <a:t>texte sur</a:t>
            </a:r>
            <a:br>
              <a:rPr lang="fr-FR"/>
            </a:br>
            <a:r>
              <a:rPr lang="fr-FR"/>
              <a:t>plusieurs lignes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83CA30B4-DB2D-F4FA-6EC3-DC2293B2835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1316" y="6376524"/>
            <a:ext cx="1164099" cy="278781"/>
          </a:xfrm>
          <a:prstGeom prst="rect">
            <a:avLst/>
          </a:prstGeom>
        </p:spPr>
      </p:pic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FC01CB51-B6D6-1721-4922-F926A94D26D3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1083364" y="4943433"/>
            <a:ext cx="10137913" cy="123039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lang="fr-FR" sz="2800" b="1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 ou texte plus petit</a:t>
            </a:r>
          </a:p>
        </p:txBody>
      </p:sp>
    </p:spTree>
    <p:extLst>
      <p:ext uri="{BB962C8B-B14F-4D97-AF65-F5344CB8AC3E}">
        <p14:creationId xmlns:p14="http://schemas.microsoft.com/office/powerpoint/2010/main" val="27046992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que 10">
            <a:extLst>
              <a:ext uri="{FF2B5EF4-FFF2-40B4-BE49-F238E27FC236}">
                <a16:creationId xmlns:a16="http://schemas.microsoft.com/office/drawing/2014/main" id="{811A0C26-6145-2883-3BEC-A6C0CC54763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2386"/>
          <a:stretch>
            <a:fillRect/>
          </a:stretch>
        </p:blipFill>
        <p:spPr>
          <a:xfrm>
            <a:off x="0" y="909335"/>
            <a:ext cx="7787879" cy="503933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532A90C-D8B6-7C08-EA3A-C5D2B82897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3364" y="909334"/>
            <a:ext cx="10137913" cy="3960839"/>
          </a:xfrm>
        </p:spPr>
        <p:txBody>
          <a:bodyPr anchor="ctr">
            <a:noAutofit/>
          </a:bodyPr>
          <a:lstStyle>
            <a:lvl1pPr>
              <a:buFont typeface="Arial" panose="020B0604020202020204" pitchFamily="34" charset="0"/>
              <a:buNone/>
              <a:defRPr sz="6600">
                <a:solidFill>
                  <a:schemeClr val="tx1"/>
                </a:solidFill>
              </a:defRPr>
            </a:lvl1pPr>
          </a:lstStyle>
          <a:p>
            <a:r>
              <a:rPr lang="fr-FR"/>
              <a:t>Big </a:t>
            </a:r>
            <a:r>
              <a:rPr lang="fr-FR" err="1"/>
              <a:t>statement</a:t>
            </a:r>
            <a:br>
              <a:rPr lang="fr-FR"/>
            </a:br>
            <a:r>
              <a:rPr lang="fr-FR"/>
              <a:t>texte sur</a:t>
            </a:r>
            <a:br>
              <a:rPr lang="fr-FR"/>
            </a:br>
            <a:r>
              <a:rPr lang="fr-FR"/>
              <a:t>plusieurs lignes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83CA30B4-DB2D-F4FA-6EC3-DC2293B2835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1316" y="6376524"/>
            <a:ext cx="1164099" cy="278781"/>
          </a:xfrm>
          <a:prstGeom prst="rect">
            <a:avLst/>
          </a:prstGeom>
        </p:spPr>
      </p:pic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FC01CB51-B6D6-1721-4922-F926A94D26D3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1083364" y="4943433"/>
            <a:ext cx="10137913" cy="123039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lang="fr-FR" sz="2800" b="1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 ou texte plus petit</a:t>
            </a:r>
          </a:p>
        </p:txBody>
      </p:sp>
    </p:spTree>
    <p:extLst>
      <p:ext uri="{BB962C8B-B14F-4D97-AF65-F5344CB8AC3E}">
        <p14:creationId xmlns:p14="http://schemas.microsoft.com/office/powerpoint/2010/main" val="6636833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que 6">
            <a:extLst>
              <a:ext uri="{FF2B5EF4-FFF2-40B4-BE49-F238E27FC236}">
                <a16:creationId xmlns:a16="http://schemas.microsoft.com/office/drawing/2014/main" id="{AC6A0A19-A4E0-DD40-4D7F-8A636A5903F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-1" b="156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532A90C-D8B6-7C08-EA3A-C5D2B82897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7044" y="2461275"/>
            <a:ext cx="10137913" cy="1441173"/>
          </a:xfrm>
        </p:spPr>
        <p:txBody>
          <a:bodyPr anchor="ctr">
            <a:noAutofit/>
          </a:bodyPr>
          <a:lstStyle>
            <a:lvl1pPr algn="ctr">
              <a:buFont typeface="Arial" panose="020B0604020202020204" pitchFamily="34" charset="0"/>
              <a:buNone/>
              <a:defRPr sz="8000">
                <a:solidFill>
                  <a:schemeClr val="bg1"/>
                </a:solidFill>
              </a:defRPr>
            </a:lvl1pPr>
          </a:lstStyle>
          <a:p>
            <a:r>
              <a:rPr lang="fr-FR"/>
              <a:t>MERCI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83CA30B4-DB2D-F4FA-6EC3-DC2293B2835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81957" y="5962053"/>
            <a:ext cx="2028086" cy="485692"/>
          </a:xfrm>
          <a:prstGeom prst="rect">
            <a:avLst/>
          </a:prstGeom>
        </p:spPr>
      </p:pic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FC01CB51-B6D6-1721-4922-F926A94D26D3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1083364" y="4374845"/>
            <a:ext cx="10137913" cy="1290459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2000" b="0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Contact / Infos</a:t>
            </a:r>
          </a:p>
        </p:txBody>
      </p:sp>
    </p:spTree>
    <p:extLst>
      <p:ext uri="{BB962C8B-B14F-4D97-AF65-F5344CB8AC3E}">
        <p14:creationId xmlns:p14="http://schemas.microsoft.com/office/powerpoint/2010/main" val="37728845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 ANIM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2F8C8E40-85C6-35AA-C672-AD8A115478E0}"/>
              </a:ext>
            </a:extLst>
          </p:cNvPr>
          <p:cNvSpPr/>
          <p:nvPr/>
        </p:nvSpPr>
        <p:spPr>
          <a:xfrm>
            <a:off x="2945674" y="115387"/>
            <a:ext cx="2741023" cy="4072325"/>
          </a:xfrm>
          <a:custGeom>
            <a:avLst/>
            <a:gdLst>
              <a:gd name="connsiteX0" fmla="*/ 1928949 w 2741023"/>
              <a:gd name="connsiteY0" fmla="*/ 4072325 h 4072325"/>
              <a:gd name="connsiteX1" fmla="*/ 2741023 w 2741023"/>
              <a:gd name="connsiteY1" fmla="*/ 3759907 h 4072325"/>
              <a:gd name="connsiteX2" fmla="*/ 1987732 w 2741023"/>
              <a:gd name="connsiteY2" fmla="*/ 0 h 4072325"/>
              <a:gd name="connsiteX3" fmla="*/ 0 w 2741023"/>
              <a:gd name="connsiteY3" fmla="*/ 789210 h 4072325"/>
              <a:gd name="connsiteX4" fmla="*/ 1928949 w 2741023"/>
              <a:gd name="connsiteY4" fmla="*/ 4071236 h 4072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1023" h="4072325">
                <a:moveTo>
                  <a:pt x="1928949" y="4072325"/>
                </a:moveTo>
                <a:cubicBezTo>
                  <a:pt x="2173877" y="3919926"/>
                  <a:pt x="2448197" y="3812158"/>
                  <a:pt x="2741023" y="3759907"/>
                </a:cubicBezTo>
                <a:lnTo>
                  <a:pt x="1987732" y="0"/>
                </a:lnTo>
                <a:cubicBezTo>
                  <a:pt x="1271452" y="141514"/>
                  <a:pt x="603068" y="414744"/>
                  <a:pt x="0" y="789210"/>
                </a:cubicBezTo>
                <a:lnTo>
                  <a:pt x="1928949" y="4071236"/>
                </a:lnTo>
                <a:close/>
              </a:path>
            </a:pathLst>
          </a:custGeom>
          <a:solidFill>
            <a:schemeClr val="tx2"/>
          </a:solidFill>
          <a:ln w="108857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00B724E9-E317-91CB-D75A-796484B30978}"/>
              </a:ext>
            </a:extLst>
          </p:cNvPr>
          <p:cNvSpPr/>
          <p:nvPr/>
        </p:nvSpPr>
        <p:spPr>
          <a:xfrm>
            <a:off x="7274923" y="865409"/>
            <a:ext cx="2942408" cy="3644518"/>
          </a:xfrm>
          <a:custGeom>
            <a:avLst/>
            <a:gdLst>
              <a:gd name="connsiteX0" fmla="*/ 432163 w 2942408"/>
              <a:gd name="connsiteY0" fmla="*/ 3644519 h 3644518"/>
              <a:gd name="connsiteX1" fmla="*/ 2942409 w 2942408"/>
              <a:gd name="connsiteY1" fmla="*/ 800096 h 3644518"/>
              <a:gd name="connsiteX2" fmla="*/ 1894115 w 2942408"/>
              <a:gd name="connsiteY2" fmla="*/ 0 h 3644518"/>
              <a:gd name="connsiteX3" fmla="*/ 0 w 2942408"/>
              <a:gd name="connsiteY3" fmla="*/ 3310329 h 3644518"/>
              <a:gd name="connsiteX4" fmla="*/ 433251 w 2942408"/>
              <a:gd name="connsiteY4" fmla="*/ 3644519 h 3644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2408" h="3644518">
                <a:moveTo>
                  <a:pt x="432163" y="3644519"/>
                </a:moveTo>
                <a:lnTo>
                  <a:pt x="2942409" y="800096"/>
                </a:lnTo>
                <a:cubicBezTo>
                  <a:pt x="2622368" y="496386"/>
                  <a:pt x="2271848" y="227510"/>
                  <a:pt x="1894115" y="0"/>
                </a:cubicBezTo>
                <a:lnTo>
                  <a:pt x="0" y="3310329"/>
                </a:lnTo>
                <a:cubicBezTo>
                  <a:pt x="156754" y="3405034"/>
                  <a:pt x="301534" y="3517156"/>
                  <a:pt x="433251" y="3644519"/>
                </a:cubicBezTo>
                <a:close/>
              </a:path>
            </a:pathLst>
          </a:custGeom>
          <a:solidFill>
            <a:schemeClr val="tx2"/>
          </a:solidFill>
          <a:ln w="108857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B438A81-ABB5-41CF-73E4-90C6BD577965}"/>
              </a:ext>
            </a:extLst>
          </p:cNvPr>
          <p:cNvSpPr/>
          <p:nvPr/>
        </p:nvSpPr>
        <p:spPr>
          <a:xfrm>
            <a:off x="8218714" y="3422451"/>
            <a:ext cx="3660865" cy="2232648"/>
          </a:xfrm>
          <a:custGeom>
            <a:avLst/>
            <a:gdLst>
              <a:gd name="connsiteX0" fmla="*/ 141515 w 3660865"/>
              <a:gd name="connsiteY0" fmla="*/ 2231560 h 2232648"/>
              <a:gd name="connsiteX1" fmla="*/ 3660866 w 3660865"/>
              <a:gd name="connsiteY1" fmla="*/ 898067 h 2232648"/>
              <a:gd name="connsiteX2" fmla="*/ 3296194 w 3660865"/>
              <a:gd name="connsiteY2" fmla="*/ 0 h 2232648"/>
              <a:gd name="connsiteX3" fmla="*/ 0 w 3660865"/>
              <a:gd name="connsiteY3" fmla="*/ 1821171 h 2232648"/>
              <a:gd name="connsiteX4" fmla="*/ 141515 w 3660865"/>
              <a:gd name="connsiteY4" fmla="*/ 2232649 h 2232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60865" h="2232648">
                <a:moveTo>
                  <a:pt x="141515" y="2231560"/>
                </a:moveTo>
                <a:lnTo>
                  <a:pt x="3660866" y="898067"/>
                </a:lnTo>
                <a:cubicBezTo>
                  <a:pt x="3561806" y="586737"/>
                  <a:pt x="3438797" y="287382"/>
                  <a:pt x="3296194" y="0"/>
                </a:cubicBezTo>
                <a:lnTo>
                  <a:pt x="0" y="1821171"/>
                </a:lnTo>
                <a:cubicBezTo>
                  <a:pt x="58783" y="1951799"/>
                  <a:pt x="106680" y="2090046"/>
                  <a:pt x="141515" y="2232649"/>
                </a:cubicBezTo>
                <a:close/>
              </a:path>
            </a:pathLst>
          </a:custGeom>
          <a:solidFill>
            <a:schemeClr val="tx2"/>
          </a:solidFill>
          <a:ln w="108857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2A1B8664-4E1B-1E1E-D7AD-5EA54BBC1664}"/>
              </a:ext>
            </a:extLst>
          </p:cNvPr>
          <p:cNvSpPr/>
          <p:nvPr/>
        </p:nvSpPr>
        <p:spPr>
          <a:xfrm>
            <a:off x="6024154" y="0"/>
            <a:ext cx="1670957" cy="3931899"/>
          </a:xfrm>
          <a:custGeom>
            <a:avLst/>
            <a:gdLst>
              <a:gd name="connsiteX0" fmla="*/ 0 w 1670957"/>
              <a:gd name="connsiteY0" fmla="*/ 3266 h 3931899"/>
              <a:gd name="connsiteX1" fmla="*/ 40277 w 1670957"/>
              <a:gd name="connsiteY1" fmla="*/ 3838283 h 3931899"/>
              <a:gd name="connsiteX2" fmla="*/ 65314 w 1670957"/>
              <a:gd name="connsiteY2" fmla="*/ 3837195 h 3931899"/>
              <a:gd name="connsiteX3" fmla="*/ 711926 w 1670957"/>
              <a:gd name="connsiteY3" fmla="*/ 3931900 h 3931899"/>
              <a:gd name="connsiteX4" fmla="*/ 1670957 w 1670957"/>
              <a:gd name="connsiteY4" fmla="*/ 226422 h 3931899"/>
              <a:gd name="connsiteX5" fmla="*/ 65314 w 1670957"/>
              <a:gd name="connsiteY5" fmla="*/ 0 h 3931899"/>
              <a:gd name="connsiteX6" fmla="*/ 0 w 1670957"/>
              <a:gd name="connsiteY6" fmla="*/ 3266 h 3931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70957" h="3931899">
                <a:moveTo>
                  <a:pt x="0" y="3266"/>
                </a:moveTo>
                <a:lnTo>
                  <a:pt x="40277" y="3838283"/>
                </a:lnTo>
                <a:cubicBezTo>
                  <a:pt x="48986" y="3838283"/>
                  <a:pt x="56606" y="3837195"/>
                  <a:pt x="65314" y="3837195"/>
                </a:cubicBezTo>
                <a:cubicBezTo>
                  <a:pt x="289560" y="3837195"/>
                  <a:pt x="506186" y="3872029"/>
                  <a:pt x="711926" y="3931900"/>
                </a:cubicBezTo>
                <a:lnTo>
                  <a:pt x="1670957" y="226422"/>
                </a:lnTo>
                <a:cubicBezTo>
                  <a:pt x="1158240" y="82731"/>
                  <a:pt x="622663" y="0"/>
                  <a:pt x="65314" y="0"/>
                </a:cubicBezTo>
                <a:cubicBezTo>
                  <a:pt x="43543" y="0"/>
                  <a:pt x="21772" y="3266"/>
                  <a:pt x="0" y="3266"/>
                </a:cubicBezTo>
                <a:close/>
              </a:path>
            </a:pathLst>
          </a:custGeom>
          <a:solidFill>
            <a:schemeClr val="tx2"/>
          </a:solidFill>
          <a:ln w="108857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7996F8CE-B388-3737-6B59-0649B22597CB}"/>
              </a:ext>
            </a:extLst>
          </p:cNvPr>
          <p:cNvSpPr/>
          <p:nvPr/>
        </p:nvSpPr>
        <p:spPr>
          <a:xfrm>
            <a:off x="0" y="3710921"/>
            <a:ext cx="3951514" cy="3292911"/>
          </a:xfrm>
          <a:custGeom>
            <a:avLst/>
            <a:gdLst>
              <a:gd name="connsiteX0" fmla="*/ 3752306 w 3951514"/>
              <a:gd name="connsiteY0" fmla="*/ 2280546 h 3292911"/>
              <a:gd name="connsiteX1" fmla="*/ 3757749 w 3951514"/>
              <a:gd name="connsiteY1" fmla="*/ 2240269 h 3292911"/>
              <a:gd name="connsiteX2" fmla="*/ 3793671 w 3951514"/>
              <a:gd name="connsiteY2" fmla="*/ 2022555 h 3292911"/>
              <a:gd name="connsiteX3" fmla="*/ 3798026 w 3951514"/>
              <a:gd name="connsiteY3" fmla="*/ 2002961 h 3292911"/>
              <a:gd name="connsiteX4" fmla="*/ 3861163 w 3951514"/>
              <a:gd name="connsiteY4" fmla="*/ 1773274 h 3292911"/>
              <a:gd name="connsiteX5" fmla="*/ 3861163 w 3951514"/>
              <a:gd name="connsiteY5" fmla="*/ 1772185 h 3292911"/>
              <a:gd name="connsiteX6" fmla="*/ 3951514 w 3951514"/>
              <a:gd name="connsiteY6" fmla="*/ 1538144 h 3292911"/>
              <a:gd name="connsiteX7" fmla="*/ 527957 w 3951514"/>
              <a:gd name="connsiteY7" fmla="*/ 0 h 3292911"/>
              <a:gd name="connsiteX8" fmla="*/ 0 w 3951514"/>
              <a:gd name="connsiteY8" fmla="*/ 2540713 h 3292911"/>
              <a:gd name="connsiteX9" fmla="*/ 47897 w 3951514"/>
              <a:gd name="connsiteY9" fmla="*/ 3292912 h 3292911"/>
              <a:gd name="connsiteX10" fmla="*/ 3855720 w 3951514"/>
              <a:gd name="connsiteY10" fmla="*/ 3292912 h 3292911"/>
              <a:gd name="connsiteX11" fmla="*/ 3774077 w 3951514"/>
              <a:gd name="connsiteY11" fmla="*/ 2951102 h 3292911"/>
              <a:gd name="connsiteX12" fmla="*/ 3765369 w 3951514"/>
              <a:gd name="connsiteY12" fmla="*/ 2895585 h 3292911"/>
              <a:gd name="connsiteX13" fmla="*/ 3737066 w 3951514"/>
              <a:gd name="connsiteY13" fmla="*/ 2540713 h 3292911"/>
              <a:gd name="connsiteX14" fmla="*/ 3737066 w 3951514"/>
              <a:gd name="connsiteY14" fmla="*/ 2540713 h 3292911"/>
              <a:gd name="connsiteX15" fmla="*/ 3751217 w 3951514"/>
              <a:gd name="connsiteY15" fmla="*/ 2281634 h 3292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951514" h="3292911">
                <a:moveTo>
                  <a:pt x="3752306" y="2280546"/>
                </a:moveTo>
                <a:cubicBezTo>
                  <a:pt x="3753394" y="2267483"/>
                  <a:pt x="3756660" y="2254420"/>
                  <a:pt x="3757749" y="2240269"/>
                </a:cubicBezTo>
                <a:cubicBezTo>
                  <a:pt x="3766457" y="2166246"/>
                  <a:pt x="3778431" y="2094401"/>
                  <a:pt x="3793671" y="2022555"/>
                </a:cubicBezTo>
                <a:cubicBezTo>
                  <a:pt x="3794760" y="2016024"/>
                  <a:pt x="3796937" y="2009493"/>
                  <a:pt x="3798026" y="2002961"/>
                </a:cubicBezTo>
                <a:cubicBezTo>
                  <a:pt x="3815443" y="1924585"/>
                  <a:pt x="3836126" y="1848385"/>
                  <a:pt x="3861163" y="1773274"/>
                </a:cubicBezTo>
                <a:cubicBezTo>
                  <a:pt x="3861163" y="1773274"/>
                  <a:pt x="3861163" y="1773274"/>
                  <a:pt x="3861163" y="1772185"/>
                </a:cubicBezTo>
                <a:cubicBezTo>
                  <a:pt x="3887289" y="1691632"/>
                  <a:pt x="3917769" y="1614343"/>
                  <a:pt x="3951514" y="1538144"/>
                </a:cubicBezTo>
                <a:lnTo>
                  <a:pt x="527957" y="0"/>
                </a:lnTo>
                <a:cubicBezTo>
                  <a:pt x="191589" y="777236"/>
                  <a:pt x="0" y="1635026"/>
                  <a:pt x="0" y="2540713"/>
                </a:cubicBezTo>
                <a:cubicBezTo>
                  <a:pt x="0" y="2795437"/>
                  <a:pt x="19594" y="3045807"/>
                  <a:pt x="47897" y="3292912"/>
                </a:cubicBezTo>
                <a:lnTo>
                  <a:pt x="3855720" y="3292912"/>
                </a:lnTo>
                <a:cubicBezTo>
                  <a:pt x="3819797" y="3181878"/>
                  <a:pt x="3793671" y="3067579"/>
                  <a:pt x="3774077" y="2951102"/>
                </a:cubicBezTo>
                <a:cubicBezTo>
                  <a:pt x="3770811" y="2932597"/>
                  <a:pt x="3768634" y="2914091"/>
                  <a:pt x="3765369" y="2895585"/>
                </a:cubicBezTo>
                <a:cubicBezTo>
                  <a:pt x="3749040" y="2779109"/>
                  <a:pt x="3737066" y="2661544"/>
                  <a:pt x="3737066" y="2540713"/>
                </a:cubicBezTo>
                <a:lnTo>
                  <a:pt x="3737066" y="2540713"/>
                </a:lnTo>
                <a:cubicBezTo>
                  <a:pt x="3737066" y="2452539"/>
                  <a:pt x="3742509" y="2366543"/>
                  <a:pt x="3751217" y="2281634"/>
                </a:cubicBezTo>
                <a:close/>
              </a:path>
            </a:pathLst>
          </a:custGeom>
          <a:solidFill>
            <a:schemeClr val="tx2"/>
          </a:solidFill>
          <a:ln w="108857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B314AE65-E342-B9B4-E724-44B7C2ECA879}"/>
              </a:ext>
            </a:extLst>
          </p:cNvPr>
          <p:cNvSpPr/>
          <p:nvPr/>
        </p:nvSpPr>
        <p:spPr>
          <a:xfrm>
            <a:off x="8316685" y="6397501"/>
            <a:ext cx="3854630" cy="606330"/>
          </a:xfrm>
          <a:custGeom>
            <a:avLst/>
            <a:gdLst>
              <a:gd name="connsiteX0" fmla="*/ 85997 w 3854630"/>
              <a:gd name="connsiteY0" fmla="*/ 238396 h 606330"/>
              <a:gd name="connsiteX1" fmla="*/ 0 w 3854630"/>
              <a:gd name="connsiteY1" fmla="*/ 606331 h 606330"/>
              <a:gd name="connsiteX2" fmla="*/ 3813266 w 3854630"/>
              <a:gd name="connsiteY2" fmla="*/ 606331 h 606330"/>
              <a:gd name="connsiteX3" fmla="*/ 3854631 w 3854630"/>
              <a:gd name="connsiteY3" fmla="*/ 0 h 606330"/>
              <a:gd name="connsiteX4" fmla="*/ 85997 w 3854630"/>
              <a:gd name="connsiteY4" fmla="*/ 238396 h 606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54630" h="606330">
                <a:moveTo>
                  <a:pt x="85997" y="238396"/>
                </a:moveTo>
                <a:cubicBezTo>
                  <a:pt x="66403" y="364669"/>
                  <a:pt x="38100" y="487677"/>
                  <a:pt x="0" y="606331"/>
                </a:cubicBezTo>
                <a:lnTo>
                  <a:pt x="3813266" y="606331"/>
                </a:lnTo>
                <a:cubicBezTo>
                  <a:pt x="3836126" y="407123"/>
                  <a:pt x="3849189" y="204651"/>
                  <a:pt x="3854631" y="0"/>
                </a:cubicBezTo>
                <a:lnTo>
                  <a:pt x="85997" y="238396"/>
                </a:lnTo>
                <a:close/>
              </a:path>
            </a:pathLst>
          </a:custGeom>
          <a:solidFill>
            <a:schemeClr val="tx2"/>
          </a:solidFill>
          <a:ln w="108857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9B714A8A-69C7-0653-CECD-1FA640DE1211}"/>
              </a:ext>
            </a:extLst>
          </p:cNvPr>
          <p:cNvSpPr/>
          <p:nvPr/>
        </p:nvSpPr>
        <p:spPr>
          <a:xfrm>
            <a:off x="718457" y="1366150"/>
            <a:ext cx="3944982" cy="3756641"/>
          </a:xfrm>
          <a:custGeom>
            <a:avLst/>
            <a:gdLst>
              <a:gd name="connsiteX0" fmla="*/ 1578429 w 3944982"/>
              <a:gd name="connsiteY0" fmla="*/ 0 h 3756641"/>
              <a:gd name="connsiteX1" fmla="*/ 0 w 3944982"/>
              <a:gd name="connsiteY1" fmla="*/ 1945267 h 3756641"/>
              <a:gd name="connsiteX2" fmla="*/ 3295106 w 3944982"/>
              <a:gd name="connsiteY2" fmla="*/ 3756641 h 3756641"/>
              <a:gd name="connsiteX3" fmla="*/ 3944983 w 3944982"/>
              <a:gd name="connsiteY3" fmla="*/ 2969608 h 3756641"/>
              <a:gd name="connsiteX4" fmla="*/ 1578429 w 3944982"/>
              <a:gd name="connsiteY4" fmla="*/ 0 h 3756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4982" h="3756641">
                <a:moveTo>
                  <a:pt x="1578429" y="0"/>
                </a:moveTo>
                <a:cubicBezTo>
                  <a:pt x="931817" y="530132"/>
                  <a:pt x="392974" y="1190891"/>
                  <a:pt x="0" y="1945267"/>
                </a:cubicBezTo>
                <a:lnTo>
                  <a:pt x="3295106" y="3756641"/>
                </a:lnTo>
                <a:cubicBezTo>
                  <a:pt x="3455126" y="3448577"/>
                  <a:pt x="3676106" y="3180790"/>
                  <a:pt x="3944983" y="2969608"/>
                </a:cubicBezTo>
                <a:lnTo>
                  <a:pt x="1578429" y="0"/>
                </a:lnTo>
                <a:close/>
              </a:path>
            </a:pathLst>
          </a:custGeom>
          <a:solidFill>
            <a:schemeClr val="tx2"/>
          </a:solidFill>
          <a:ln w="108857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532A90C-D8B6-7C08-EA3A-C5D2B82897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7044" y="2461275"/>
            <a:ext cx="10137913" cy="1441173"/>
          </a:xfrm>
        </p:spPr>
        <p:txBody>
          <a:bodyPr anchor="ctr">
            <a:noAutofit/>
          </a:bodyPr>
          <a:lstStyle>
            <a:lvl1pPr algn="ctr">
              <a:buFont typeface="Arial" panose="020B0604020202020204" pitchFamily="34" charset="0"/>
              <a:buNone/>
              <a:defRPr sz="8000">
                <a:solidFill>
                  <a:schemeClr val="bg1"/>
                </a:solidFill>
              </a:defRPr>
            </a:lvl1pPr>
          </a:lstStyle>
          <a:p>
            <a:r>
              <a:rPr lang="fr-FR"/>
              <a:t>MERCI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83CA30B4-DB2D-F4FA-6EC3-DC2293B2835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81957" y="5962053"/>
            <a:ext cx="2028086" cy="485692"/>
          </a:xfrm>
          <a:prstGeom prst="rect">
            <a:avLst/>
          </a:prstGeom>
        </p:spPr>
      </p:pic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FC01CB51-B6D6-1721-4922-F926A94D26D3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1083364" y="4374845"/>
            <a:ext cx="10137913" cy="1290459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lang="fr-FR" sz="2000" b="0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Contact / Infos</a:t>
            </a:r>
          </a:p>
        </p:txBody>
      </p:sp>
    </p:spTree>
    <p:extLst>
      <p:ext uri="{BB962C8B-B14F-4D97-AF65-F5344CB8AC3E}">
        <p14:creationId xmlns:p14="http://schemas.microsoft.com/office/powerpoint/2010/main" val="2676512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1" grpId="0" animBg="1"/>
      <p:bldP spid="13" grpId="0" animBg="1"/>
      <p:bldP spid="14" grpId="0" animBg="1"/>
      <p:bldP spid="15" grpId="0" animBg="1"/>
      <p:bldP spid="2" grpId="0"/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7347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e de titre ANIM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que 6">
            <a:extLst>
              <a:ext uri="{FF2B5EF4-FFF2-40B4-BE49-F238E27FC236}">
                <a16:creationId xmlns:a16="http://schemas.microsoft.com/office/drawing/2014/main" id="{B4172D30-CD1D-E531-1789-3928859B979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57161" y="458312"/>
            <a:ext cx="9877678" cy="414225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78B88B6-061A-6589-B592-527646B023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0740" y="3220824"/>
            <a:ext cx="10670521" cy="2171392"/>
          </a:xfrm>
        </p:spPr>
        <p:txBody>
          <a:bodyPr anchor="b"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fr-FR"/>
              <a:t>Titre de la présentation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0F74FF4-1C14-E3F2-FFD8-797222B492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0740" y="5392216"/>
            <a:ext cx="10670521" cy="830411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pic>
        <p:nvPicPr>
          <p:cNvPr id="12" name="Graphique 11">
            <a:extLst>
              <a:ext uri="{FF2B5EF4-FFF2-40B4-BE49-F238E27FC236}">
                <a16:creationId xmlns:a16="http://schemas.microsoft.com/office/drawing/2014/main" id="{E67581F4-E071-3367-B00D-C4AC749C7D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31460" y="2080375"/>
            <a:ext cx="3729080" cy="89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604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Diapositive de titre Blanc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6560191" name="Espace réservé pour une image  9"/>
          <p:cNvSpPr>
            <a:spLocks noGrp="1"/>
          </p:cNvSpPr>
          <p:nvPr>
            <p:ph type="pic" sz="quarter" idx="11" hasCustomPrompt="1"/>
          </p:nvPr>
        </p:nvSpPr>
        <p:spPr bwMode="auto">
          <a:xfrm>
            <a:off x="6096000" y="0"/>
            <a:ext cx="609599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fr-FR"/>
              <a:t>Image ici</a:t>
            </a:r>
            <a:endParaRPr/>
          </a:p>
        </p:txBody>
      </p:sp>
      <p:sp>
        <p:nvSpPr>
          <p:cNvPr id="320051227" name="Espace réservé du texte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695323" y="1447800"/>
            <a:ext cx="5040315" cy="4681538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4800" b="1">
                <a:solidFill>
                  <a:schemeClr val="tx2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accent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fr-FR"/>
              <a:t>Titre du document</a:t>
            </a:r>
            <a:endParaRPr/>
          </a:p>
          <a:p>
            <a:pPr lvl="1">
              <a:defRPr/>
            </a:pPr>
            <a:r>
              <a:rPr lang="fr-FR"/>
              <a:t>Sous titre</a:t>
            </a:r>
            <a:endParaRPr/>
          </a:p>
          <a:p>
            <a:pPr lvl="2">
              <a:defRPr/>
            </a:pPr>
            <a:r>
              <a:rPr lang="fr-FR"/>
              <a:t>Date</a:t>
            </a:r>
            <a:endParaRPr/>
          </a:p>
          <a:p>
            <a:pPr lvl="2">
              <a:defRPr/>
            </a:pPr>
            <a:endParaRPr lang="fr-FR"/>
          </a:p>
          <a:p>
            <a:pPr lvl="3">
              <a:defRPr/>
            </a:pPr>
            <a:r>
              <a:rPr lang="fr-FR"/>
              <a:t>Commentaire</a:t>
            </a:r>
            <a:endParaRPr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78A3AE1-DE30-4572-94DB-580CC34727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5323" y="477498"/>
            <a:ext cx="2088682" cy="502328"/>
          </a:xfrm>
          <a:prstGeom prst="rect">
            <a:avLst/>
          </a:prstGeom>
        </p:spPr>
      </p:pic>
      <p:sp>
        <p:nvSpPr>
          <p:cNvPr id="2" name="Espace réservé du pied de page 10">
            <a:extLst>
              <a:ext uri="{FF2B5EF4-FFF2-40B4-BE49-F238E27FC236}">
                <a16:creationId xmlns:a16="http://schemas.microsoft.com/office/drawing/2014/main" id="{3ED5E19A-6B50-AF5B-1DE0-C3AB88B69DB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 bwMode="auto">
          <a:xfrm>
            <a:off x="695325" y="6489700"/>
            <a:ext cx="8058150" cy="368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/>
              <a:t>The Shift Project – </a:t>
            </a:r>
            <a:r>
              <a:rPr lang="en-US" err="1"/>
              <a:t>Programme</a:t>
            </a:r>
            <a:r>
              <a:rPr lang="en-US"/>
              <a:t> DEFENDRE – 13 </a:t>
            </a:r>
            <a:r>
              <a:rPr lang="en-US" err="1"/>
              <a:t>février</a:t>
            </a:r>
            <a:r>
              <a:rPr lang="en-US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42515478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6_Slide vierge" userDrawn="1">
  <p:cSld name="6_Slide vier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81872473" name="Google Shape;50;g2c310da350a_1_2806"/>
          <p:cNvSpPr txBox="1">
            <a:spLocks noGrp="1"/>
          </p:cNvSpPr>
          <p:nvPr>
            <p:ph type="sldNum" idx="12"/>
          </p:nvPr>
        </p:nvSpPr>
        <p:spPr bwMode="auto">
          <a:xfrm>
            <a:off x="8753475" y="6486522"/>
            <a:ext cx="2450400" cy="368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625377986" name="Google Shape;51;g2c310da350a_1_2806"/>
          <p:cNvSpPr txBox="1">
            <a:spLocks noGrp="1"/>
          </p:cNvSpPr>
          <p:nvPr>
            <p:ph type="ftr" idx="11"/>
          </p:nvPr>
        </p:nvSpPr>
        <p:spPr bwMode="auto">
          <a:xfrm>
            <a:off x="695325" y="6489700"/>
            <a:ext cx="8058300" cy="368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r>
              <a:rPr lang="en-US"/>
              <a:t>The Shift Project – </a:t>
            </a:r>
            <a:r>
              <a:rPr lang="en-US" err="1"/>
              <a:t>Programme</a:t>
            </a:r>
            <a:r>
              <a:rPr lang="en-US"/>
              <a:t> DEFENDRE – 5 Février 2025</a:t>
            </a:r>
            <a:endParaRPr/>
          </a:p>
        </p:txBody>
      </p:sp>
      <p:sp>
        <p:nvSpPr>
          <p:cNvPr id="1468305940" name="Google Shape;52;g2c310da350a_1_2806"/>
          <p:cNvSpPr txBox="1">
            <a:spLocks noGrp="1"/>
          </p:cNvSpPr>
          <p:nvPr>
            <p:ph type="title"/>
          </p:nvPr>
        </p:nvSpPr>
        <p:spPr bwMode="auto">
          <a:xfrm>
            <a:off x="695325" y="728661"/>
            <a:ext cx="720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79472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Déroulé" userDrawn="1">
  <p:cSld name="Déroulé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3306250" name="Google Shape;18;g2c310da350a_1_2783"/>
          <p:cNvSpPr txBox="1">
            <a:spLocks noGrp="1"/>
          </p:cNvSpPr>
          <p:nvPr>
            <p:ph type="body" idx="1"/>
          </p:nvPr>
        </p:nvSpPr>
        <p:spPr bwMode="auto">
          <a:xfrm>
            <a:off x="695325" y="1272541"/>
            <a:ext cx="3240000" cy="413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</a:defRPr>
            </a:lvl1pPr>
            <a:lvl2pPr marL="914400" marR="0" lvl="1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1371600" marR="0" lvl="2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1828800" marR="0" lvl="3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024084490" name="Google Shape;19;g2c310da350a_1_2783"/>
          <p:cNvSpPr txBox="1">
            <a:spLocks noGrp="1"/>
          </p:cNvSpPr>
          <p:nvPr>
            <p:ph type="sldNum" idx="12"/>
          </p:nvPr>
        </p:nvSpPr>
        <p:spPr bwMode="auto">
          <a:xfrm>
            <a:off x="8753475" y="6486522"/>
            <a:ext cx="2450400" cy="368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1022060298" name="Google Shape;20;g2c310da350a_1_2783"/>
          <p:cNvSpPr txBox="1">
            <a:spLocks noGrp="1"/>
          </p:cNvSpPr>
          <p:nvPr>
            <p:ph type="ftr" idx="11"/>
          </p:nvPr>
        </p:nvSpPr>
        <p:spPr bwMode="auto">
          <a:xfrm>
            <a:off x="695325" y="6489700"/>
            <a:ext cx="8058300" cy="368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r>
              <a:rPr lang="en-US"/>
              <a:t>The Shift Project – XXX – jour mois 2025</a:t>
            </a:r>
            <a:endParaRPr/>
          </a:p>
        </p:txBody>
      </p:sp>
      <p:sp>
        <p:nvSpPr>
          <p:cNvPr id="806358349" name="Google Shape;21;g2c310da350a_1_2783"/>
          <p:cNvSpPr txBox="1">
            <a:spLocks noGrp="1"/>
          </p:cNvSpPr>
          <p:nvPr>
            <p:ph type="title"/>
          </p:nvPr>
        </p:nvSpPr>
        <p:spPr bwMode="auto">
          <a:xfrm>
            <a:off x="695325" y="728661"/>
            <a:ext cx="720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309504998" name="Google Shape;22;g2c310da350a_1_2783"/>
          <p:cNvSpPr txBox="1">
            <a:spLocks noGrp="1"/>
          </p:cNvSpPr>
          <p:nvPr>
            <p:ph type="body" idx="2"/>
          </p:nvPr>
        </p:nvSpPr>
        <p:spPr bwMode="auto">
          <a:xfrm>
            <a:off x="8256675" y="1272541"/>
            <a:ext cx="3240000" cy="413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</a:defRPr>
            </a:lvl1pPr>
            <a:lvl2pPr marL="914400" marR="0" lvl="1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1371600" marR="0" lvl="2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1828800" marR="0" lvl="3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25041073" name="Google Shape;23;g2c310da350a_1_2783"/>
          <p:cNvSpPr txBox="1">
            <a:spLocks noGrp="1"/>
          </p:cNvSpPr>
          <p:nvPr>
            <p:ph type="body" idx="3"/>
          </p:nvPr>
        </p:nvSpPr>
        <p:spPr bwMode="auto">
          <a:xfrm>
            <a:off x="4476000" y="1272541"/>
            <a:ext cx="3240000" cy="413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</a:defRPr>
            </a:lvl1pPr>
            <a:lvl2pPr marL="914400" marR="0" lvl="1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1371600" marR="0" lvl="2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1828800" marR="0" lvl="3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560935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Sommai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62761092" name="Espace réservé du numéro de diapositive 12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00E0E155-A4C6-4C24-B5DD-AE65EC126F8C}" type="slidenum">
              <a:rPr lang="fr-FR"/>
              <a:t>‹N°›</a:t>
            </a:fld>
            <a:endParaRPr lang="fr-FR"/>
          </a:p>
        </p:txBody>
      </p:sp>
      <p:sp>
        <p:nvSpPr>
          <p:cNvPr id="1954681166" name="Espace réservé du texte 21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695325" y="1272541"/>
            <a:ext cx="3240000" cy="449643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2000" b="1">
                <a:solidFill>
                  <a:schemeClr val="accent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tabLst>
                <a:tab pos="182563" algn="l"/>
              </a:tabLst>
              <a:defRPr sz="1200" b="0">
                <a:solidFill>
                  <a:schemeClr val="tx2"/>
                </a:solidFill>
              </a:defRPr>
            </a:lvl3pPr>
            <a:lvl4pPr marL="358775" indent="-3587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541338" algn="l"/>
              </a:tabLst>
              <a:defRPr sz="1000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buNone/>
              <a:defRPr sz="1100">
                <a:solidFill>
                  <a:schemeClr val="tx2"/>
                </a:solidFill>
              </a:defRPr>
            </a:lvl5pPr>
          </a:lstStyle>
          <a:p>
            <a:pPr lvl="0">
              <a:defRPr/>
            </a:pPr>
            <a:r>
              <a:rPr lang="fr-FR"/>
              <a:t>Chapitre</a:t>
            </a:r>
            <a:endParaRPr/>
          </a:p>
          <a:p>
            <a:pPr lvl="1">
              <a:defRPr/>
            </a:pPr>
            <a:r>
              <a:rPr lang="fr-FR"/>
              <a:t>Titre</a:t>
            </a:r>
            <a:endParaRPr/>
          </a:p>
          <a:p>
            <a:pPr lvl="2">
              <a:defRPr/>
            </a:pPr>
            <a:r>
              <a:rPr lang="fr-FR"/>
              <a:t>Sous-titres</a:t>
            </a:r>
            <a:endParaRPr/>
          </a:p>
          <a:p>
            <a:pPr lvl="3">
              <a:defRPr/>
            </a:pPr>
            <a:r>
              <a:rPr lang="fr-FR"/>
              <a:t>Sous sous-titres</a:t>
            </a:r>
            <a:endParaRPr/>
          </a:p>
        </p:txBody>
      </p:sp>
      <p:sp>
        <p:nvSpPr>
          <p:cNvPr id="1240856762" name="Espace réservé du pied de page 22"/>
          <p:cNvSpPr>
            <a:spLocks noGrp="1"/>
          </p:cNvSpPr>
          <p:nvPr>
            <p:ph type="ftr" sz="quarter" idx="19"/>
          </p:nvPr>
        </p:nvSpPr>
        <p:spPr bwMode="auto">
          <a:xfrm>
            <a:off x="695325" y="6489700"/>
            <a:ext cx="8058300" cy="36839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/>
              <a:t>The Shift Project – XXX – jour mois 2025</a:t>
            </a:r>
            <a:endParaRPr/>
          </a:p>
        </p:txBody>
      </p:sp>
      <p:sp>
        <p:nvSpPr>
          <p:cNvPr id="751464415" name="Espace réservé du texte 21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8256675" y="1272541"/>
            <a:ext cx="3240000" cy="449643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2000" b="1">
                <a:solidFill>
                  <a:schemeClr val="accent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tabLst>
                <a:tab pos="182563" algn="l"/>
              </a:tabLst>
              <a:defRPr sz="1200" b="0">
                <a:solidFill>
                  <a:schemeClr val="tx2"/>
                </a:solidFill>
              </a:defRPr>
            </a:lvl3pPr>
            <a:lvl4pPr marL="358775" indent="-3587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541338" algn="l"/>
              </a:tabLst>
              <a:defRPr sz="1000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buNone/>
              <a:defRPr sz="1100">
                <a:solidFill>
                  <a:schemeClr val="tx2"/>
                </a:solidFill>
              </a:defRPr>
            </a:lvl5pPr>
          </a:lstStyle>
          <a:p>
            <a:pPr lvl="0">
              <a:defRPr/>
            </a:pPr>
            <a:r>
              <a:rPr lang="fr-FR"/>
              <a:t>Chapitre</a:t>
            </a:r>
            <a:endParaRPr/>
          </a:p>
          <a:p>
            <a:pPr lvl="1">
              <a:defRPr/>
            </a:pPr>
            <a:r>
              <a:rPr lang="fr-FR"/>
              <a:t>Titre</a:t>
            </a:r>
            <a:endParaRPr/>
          </a:p>
          <a:p>
            <a:pPr lvl="2">
              <a:defRPr/>
            </a:pPr>
            <a:r>
              <a:rPr lang="fr-FR"/>
              <a:t>Sous-titres</a:t>
            </a:r>
            <a:endParaRPr/>
          </a:p>
          <a:p>
            <a:pPr lvl="3">
              <a:defRPr/>
            </a:pPr>
            <a:r>
              <a:rPr lang="fr-FR"/>
              <a:t>Sous sous-titres</a:t>
            </a:r>
            <a:endParaRPr/>
          </a:p>
        </p:txBody>
      </p:sp>
      <p:sp>
        <p:nvSpPr>
          <p:cNvPr id="17210521" name="Espace réservé du texte 21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4476000" y="1272541"/>
            <a:ext cx="3240000" cy="449643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2000" b="1">
                <a:solidFill>
                  <a:schemeClr val="accent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tabLst>
                <a:tab pos="182563" algn="l"/>
              </a:tabLst>
              <a:defRPr sz="1200" b="0">
                <a:solidFill>
                  <a:schemeClr val="tx2"/>
                </a:solidFill>
              </a:defRPr>
            </a:lvl3pPr>
            <a:lvl4pPr marL="358775" indent="-3587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541338" algn="l"/>
              </a:tabLst>
              <a:defRPr sz="1000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buNone/>
              <a:defRPr sz="1100">
                <a:solidFill>
                  <a:schemeClr val="tx2"/>
                </a:solidFill>
              </a:defRPr>
            </a:lvl5pPr>
          </a:lstStyle>
          <a:p>
            <a:pPr lvl="0">
              <a:defRPr/>
            </a:pPr>
            <a:r>
              <a:rPr lang="fr-FR"/>
              <a:t>Chapitre</a:t>
            </a:r>
            <a:endParaRPr/>
          </a:p>
          <a:p>
            <a:pPr lvl="1">
              <a:defRPr/>
            </a:pPr>
            <a:r>
              <a:rPr lang="fr-FR"/>
              <a:t>Titre</a:t>
            </a:r>
            <a:endParaRPr/>
          </a:p>
          <a:p>
            <a:pPr lvl="2">
              <a:defRPr/>
            </a:pPr>
            <a:r>
              <a:rPr lang="fr-FR"/>
              <a:t>Sous-titres</a:t>
            </a:r>
            <a:endParaRPr/>
          </a:p>
          <a:p>
            <a:pPr lvl="3">
              <a:defRPr/>
            </a:pPr>
            <a:r>
              <a:rPr lang="fr-FR"/>
              <a:t>Sous sous-titres</a:t>
            </a:r>
            <a:endParaRPr/>
          </a:p>
        </p:txBody>
      </p:sp>
      <p:sp>
        <p:nvSpPr>
          <p:cNvPr id="316158123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618189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Figure simple 2" userDrawn="1">
  <p:cSld name="Figure simple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3617872" name="Google Shape;54;g2c310da350a_1_2818"/>
          <p:cNvSpPr/>
          <p:nvPr/>
        </p:nvSpPr>
        <p:spPr bwMode="auto">
          <a:xfrm>
            <a:off x="4295775" y="729932"/>
            <a:ext cx="7200900" cy="50376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30483195" name="Google Shape;55;g2c310da350a_1_2818"/>
          <p:cNvSpPr txBox="1">
            <a:spLocks noGrp="1"/>
          </p:cNvSpPr>
          <p:nvPr>
            <p:ph type="body" idx="1"/>
          </p:nvPr>
        </p:nvSpPr>
        <p:spPr bwMode="auto">
          <a:xfrm>
            <a:off x="4656138" y="1089027"/>
            <a:ext cx="6480300" cy="43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72237687" name="Google Shape;56;g2c310da350a_1_2818"/>
          <p:cNvSpPr txBox="1">
            <a:spLocks noGrp="1"/>
          </p:cNvSpPr>
          <p:nvPr>
            <p:ph type="body" idx="2"/>
          </p:nvPr>
        </p:nvSpPr>
        <p:spPr bwMode="auto">
          <a:xfrm>
            <a:off x="695325" y="5408614"/>
            <a:ext cx="3060600" cy="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</a:defRPr>
            </a:lvl1pPr>
            <a:lvl2pPr marL="914400" marR="0" lvl="1" indent="-228600" algn="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31797367" name="Google Shape;57;g2c310da350a_1_2818"/>
          <p:cNvSpPr txBox="1">
            <a:spLocks noGrp="1"/>
          </p:cNvSpPr>
          <p:nvPr>
            <p:ph type="body" idx="3"/>
          </p:nvPr>
        </p:nvSpPr>
        <p:spPr bwMode="auto">
          <a:xfrm>
            <a:off x="695325" y="728661"/>
            <a:ext cx="30606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1371600" marR="0" lvl="2" indent="-2286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1828800" marR="0" lvl="3" indent="-2286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52623504" name="Google Shape;58;g2c310da350a_1_2818"/>
          <p:cNvSpPr txBox="1">
            <a:spLocks noGrp="1"/>
          </p:cNvSpPr>
          <p:nvPr>
            <p:ph type="sldNum" idx="12"/>
          </p:nvPr>
        </p:nvSpPr>
        <p:spPr bwMode="auto">
          <a:xfrm>
            <a:off x="8753475" y="6486522"/>
            <a:ext cx="2450400" cy="368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935548327" name="Google Shape;59;g2c310da350a_1_2818"/>
          <p:cNvSpPr txBox="1">
            <a:spLocks noGrp="1"/>
          </p:cNvSpPr>
          <p:nvPr>
            <p:ph type="ftr" idx="11"/>
          </p:nvPr>
        </p:nvSpPr>
        <p:spPr bwMode="auto">
          <a:xfrm>
            <a:off x="695325" y="6489700"/>
            <a:ext cx="8058300" cy="368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r>
              <a:rPr lang="en-US"/>
              <a:t>The Shift Project – XXX – jour mois 2025</a:t>
            </a:r>
            <a:endParaRPr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6AEBE27-5676-1C74-60CA-E95B248F74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26742" y="-93396"/>
            <a:ext cx="12192000" cy="6537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1968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Figure simple 1" userDrawn="1">
  <p:cSld name="Figure simple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4317687" name="Google Shape;68;g2c310da350a_1_2832"/>
          <p:cNvSpPr/>
          <p:nvPr/>
        </p:nvSpPr>
        <p:spPr bwMode="auto">
          <a:xfrm>
            <a:off x="695325" y="729932"/>
            <a:ext cx="7200900" cy="50391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55760054" name="Google Shape;69;g2c310da350a_1_2832"/>
          <p:cNvSpPr txBox="1">
            <a:spLocks noGrp="1"/>
          </p:cNvSpPr>
          <p:nvPr>
            <p:ph type="body" idx="1"/>
          </p:nvPr>
        </p:nvSpPr>
        <p:spPr bwMode="auto">
          <a:xfrm>
            <a:off x="1055688" y="1089028"/>
            <a:ext cx="6480300" cy="43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96080884" name="Google Shape;70;g2c310da350a_1_2832"/>
          <p:cNvSpPr txBox="1">
            <a:spLocks noGrp="1"/>
          </p:cNvSpPr>
          <p:nvPr>
            <p:ph type="body" idx="2"/>
          </p:nvPr>
        </p:nvSpPr>
        <p:spPr bwMode="auto">
          <a:xfrm>
            <a:off x="8435974" y="5410199"/>
            <a:ext cx="3060600" cy="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</a:defRPr>
            </a:lvl1pPr>
            <a:lvl2pPr marL="914400" marR="0" lvl="1" indent="-228600" algn="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71141741" name="Google Shape;71;g2c310da350a_1_2832"/>
          <p:cNvSpPr txBox="1">
            <a:spLocks noGrp="1"/>
          </p:cNvSpPr>
          <p:nvPr>
            <p:ph type="body" idx="3"/>
          </p:nvPr>
        </p:nvSpPr>
        <p:spPr bwMode="auto">
          <a:xfrm>
            <a:off x="8435975" y="728661"/>
            <a:ext cx="3060600" cy="46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1371600" marR="0" lvl="2" indent="-2286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1828800" marR="0" lvl="3" indent="-2286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98393329" name="Google Shape;72;g2c310da350a_1_2832"/>
          <p:cNvSpPr txBox="1">
            <a:spLocks noGrp="1"/>
          </p:cNvSpPr>
          <p:nvPr>
            <p:ph type="sldNum" idx="12"/>
          </p:nvPr>
        </p:nvSpPr>
        <p:spPr bwMode="auto">
          <a:xfrm>
            <a:off x="8753475" y="6486522"/>
            <a:ext cx="2450400" cy="368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1805858716" name="Google Shape;73;g2c310da350a_1_2832"/>
          <p:cNvSpPr txBox="1">
            <a:spLocks noGrp="1"/>
          </p:cNvSpPr>
          <p:nvPr>
            <p:ph type="ftr" idx="11"/>
          </p:nvPr>
        </p:nvSpPr>
        <p:spPr bwMode="auto">
          <a:xfrm>
            <a:off x="695325" y="6489700"/>
            <a:ext cx="8058300" cy="368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r>
              <a:rPr lang="en-US"/>
              <a:t>The Shift Project – XXX – jour mois 2025</a:t>
            </a:r>
            <a:endParaRPr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A2CF0F5-98A3-BF34-9C05-D269CF6860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26742" y="-93396"/>
            <a:ext cx="12192000" cy="6537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53896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Comparaison" userDrawn="1">
  <p:cSld name="Compara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114344" name="Google Shape;75;g2c310da350a_1_2839"/>
          <p:cNvSpPr/>
          <p:nvPr/>
        </p:nvSpPr>
        <p:spPr bwMode="auto">
          <a:xfrm>
            <a:off x="695323" y="1808163"/>
            <a:ext cx="5221200" cy="39609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203617" name="Google Shape;76;g2c310da350a_1_2839"/>
          <p:cNvSpPr txBox="1">
            <a:spLocks noGrp="1"/>
          </p:cNvSpPr>
          <p:nvPr>
            <p:ph type="body" idx="1"/>
          </p:nvPr>
        </p:nvSpPr>
        <p:spPr bwMode="auto">
          <a:xfrm>
            <a:off x="1055688" y="2168524"/>
            <a:ext cx="4500600" cy="32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53616813" name="Google Shape;77;g2c310da350a_1_2839"/>
          <p:cNvSpPr txBox="1">
            <a:spLocks noGrp="1"/>
          </p:cNvSpPr>
          <p:nvPr>
            <p:ph type="body" idx="2"/>
          </p:nvPr>
        </p:nvSpPr>
        <p:spPr bwMode="auto">
          <a:xfrm>
            <a:off x="6635750" y="2168115"/>
            <a:ext cx="4500600" cy="32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30736548" name="Google Shape;78;g2c310da350a_1_2839"/>
          <p:cNvSpPr txBox="1">
            <a:spLocks noGrp="1"/>
          </p:cNvSpPr>
          <p:nvPr>
            <p:ph type="body" idx="3"/>
          </p:nvPr>
        </p:nvSpPr>
        <p:spPr bwMode="auto">
          <a:xfrm>
            <a:off x="695326" y="728662"/>
            <a:ext cx="6480300" cy="9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1371600" marR="0" lvl="2" indent="-2286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1828800" marR="0" lvl="3" indent="-2286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51020868" name="Google Shape;79;g2c310da350a_1_2839"/>
          <p:cNvSpPr/>
          <p:nvPr/>
        </p:nvSpPr>
        <p:spPr bwMode="auto">
          <a:xfrm>
            <a:off x="6275388" y="1807436"/>
            <a:ext cx="5221200" cy="3961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99116466" name="Google Shape;80;g2c310da350a_1_2839"/>
          <p:cNvSpPr txBox="1">
            <a:spLocks noGrp="1"/>
          </p:cNvSpPr>
          <p:nvPr>
            <p:ph type="body" idx="4"/>
          </p:nvPr>
        </p:nvSpPr>
        <p:spPr bwMode="auto">
          <a:xfrm>
            <a:off x="695323" y="5772150"/>
            <a:ext cx="3060600" cy="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</a:defRPr>
            </a:lvl1pPr>
            <a:lvl2pPr marL="914400" marR="0" lvl="1" indent="-228600" algn="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4106730" name="Google Shape;81;g2c310da350a_1_2839"/>
          <p:cNvSpPr txBox="1">
            <a:spLocks noGrp="1"/>
          </p:cNvSpPr>
          <p:nvPr>
            <p:ph type="body" idx="5"/>
          </p:nvPr>
        </p:nvSpPr>
        <p:spPr bwMode="auto">
          <a:xfrm>
            <a:off x="6275388" y="5768975"/>
            <a:ext cx="3060600" cy="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</a:defRPr>
            </a:lvl1pPr>
            <a:lvl2pPr marL="914400" marR="0" lvl="1" indent="-228600" algn="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59222038" name="Google Shape;82;g2c310da350a_1_2839"/>
          <p:cNvSpPr txBox="1">
            <a:spLocks noGrp="1"/>
          </p:cNvSpPr>
          <p:nvPr>
            <p:ph type="sldNum" idx="12"/>
          </p:nvPr>
        </p:nvSpPr>
        <p:spPr bwMode="auto">
          <a:xfrm>
            <a:off x="8753475" y="6486522"/>
            <a:ext cx="2450400" cy="368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309237644" name="Google Shape;83;g2c310da350a_1_2839"/>
          <p:cNvSpPr txBox="1">
            <a:spLocks noGrp="1"/>
          </p:cNvSpPr>
          <p:nvPr>
            <p:ph type="ftr" idx="11"/>
          </p:nvPr>
        </p:nvSpPr>
        <p:spPr bwMode="auto">
          <a:xfrm>
            <a:off x="695325" y="6489700"/>
            <a:ext cx="8058300" cy="368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r>
              <a:rPr lang="en-US"/>
              <a:t>The Shift Project – XXX – jour mois 2025</a:t>
            </a:r>
            <a:endParaRPr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1B3D8FE-10C5-0DBB-6962-208E44BBED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26742" y="-93396"/>
            <a:ext cx="12192000" cy="6537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8730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Image format paysage" userDrawn="1">
  <p:cSld name="Image format pays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4505008" name="Google Shape;85;g2c310da350a_1_2849"/>
          <p:cNvSpPr>
            <a:spLocks noGrp="1"/>
          </p:cNvSpPr>
          <p:nvPr>
            <p:ph type="pic" idx="2"/>
          </p:nvPr>
        </p:nvSpPr>
        <p:spPr bwMode="auto">
          <a:xfrm>
            <a:off x="-2" y="-1"/>
            <a:ext cx="7896300" cy="6489600"/>
          </a:xfrm>
          <a:prstGeom prst="rect">
            <a:avLst/>
          </a:prstGeom>
          <a:noFill/>
          <a:ln>
            <a:noFill/>
          </a:ln>
        </p:spPr>
      </p:sp>
      <p:sp>
        <p:nvSpPr>
          <p:cNvPr id="867581821" name="Google Shape;86;g2c310da350a_1_2849"/>
          <p:cNvSpPr txBox="1">
            <a:spLocks noGrp="1"/>
          </p:cNvSpPr>
          <p:nvPr>
            <p:ph type="body" idx="1"/>
          </p:nvPr>
        </p:nvSpPr>
        <p:spPr bwMode="auto">
          <a:xfrm>
            <a:off x="8435975" y="728661"/>
            <a:ext cx="3060600" cy="50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1371600" marR="0" lvl="2" indent="-2286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1828800" marR="0" lvl="3" indent="-2286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07841842" name="Google Shape;87;g2c310da350a_1_2849"/>
          <p:cNvSpPr txBox="1">
            <a:spLocks noGrp="1"/>
          </p:cNvSpPr>
          <p:nvPr>
            <p:ph type="body" idx="3"/>
          </p:nvPr>
        </p:nvSpPr>
        <p:spPr bwMode="auto">
          <a:xfrm>
            <a:off x="8435975" y="5768975"/>
            <a:ext cx="3060600" cy="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</a:defRPr>
            </a:lvl1pPr>
            <a:lvl2pPr marL="914400" marR="0" lvl="1" indent="-228600" algn="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38606288" name="Google Shape;88;g2c310da350a_1_2849"/>
          <p:cNvSpPr txBox="1">
            <a:spLocks noGrp="1"/>
          </p:cNvSpPr>
          <p:nvPr>
            <p:ph type="sldNum" idx="12"/>
          </p:nvPr>
        </p:nvSpPr>
        <p:spPr bwMode="auto">
          <a:xfrm>
            <a:off x="8753475" y="6486522"/>
            <a:ext cx="2450400" cy="368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2142002587" name="Google Shape;89;g2c310da350a_1_2849"/>
          <p:cNvSpPr txBox="1">
            <a:spLocks noGrp="1"/>
          </p:cNvSpPr>
          <p:nvPr>
            <p:ph type="ftr" idx="11"/>
          </p:nvPr>
        </p:nvSpPr>
        <p:spPr bwMode="auto">
          <a:xfrm>
            <a:off x="695325" y="6489700"/>
            <a:ext cx="8058300" cy="368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r>
              <a:rPr lang="en-US"/>
              <a:t>The Shift Project – XXX – jour mois 2025</a:t>
            </a:r>
            <a:endParaRPr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16BF48E-0421-051C-7751-39AE3FA461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26742" y="-93396"/>
            <a:ext cx="12192000" cy="6537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9973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Image format portrait" userDrawn="1">
  <p:cSld name="Image format portrai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955847" name="Google Shape;91;g2c310da350a_1_2855"/>
          <p:cNvSpPr>
            <a:spLocks noGrp="1"/>
          </p:cNvSpPr>
          <p:nvPr>
            <p:ph type="pic" idx="2"/>
          </p:nvPr>
        </p:nvSpPr>
        <p:spPr bwMode="auto">
          <a:xfrm>
            <a:off x="7175500" y="-1"/>
            <a:ext cx="5016600" cy="6489600"/>
          </a:xfrm>
          <a:prstGeom prst="rect">
            <a:avLst/>
          </a:prstGeom>
          <a:noFill/>
          <a:ln>
            <a:noFill/>
          </a:ln>
        </p:spPr>
      </p:sp>
      <p:sp>
        <p:nvSpPr>
          <p:cNvPr id="880558605" name="Google Shape;92;g2c310da350a_1_2855"/>
          <p:cNvSpPr txBox="1">
            <a:spLocks noGrp="1"/>
          </p:cNvSpPr>
          <p:nvPr>
            <p:ph type="body" idx="1"/>
          </p:nvPr>
        </p:nvSpPr>
        <p:spPr bwMode="auto">
          <a:xfrm>
            <a:off x="695325" y="728661"/>
            <a:ext cx="5940300" cy="46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1371600" marR="0" lvl="2" indent="-2286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1828800" marR="0" lvl="3" indent="-2286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051902143" name="Google Shape;93;g2c310da350a_1_2855"/>
          <p:cNvSpPr txBox="1">
            <a:spLocks noGrp="1"/>
          </p:cNvSpPr>
          <p:nvPr>
            <p:ph type="body" idx="3"/>
          </p:nvPr>
        </p:nvSpPr>
        <p:spPr bwMode="auto">
          <a:xfrm>
            <a:off x="695325" y="5410199"/>
            <a:ext cx="5940300" cy="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</a:defRPr>
            </a:lvl1pPr>
            <a:lvl2pPr marL="914400" marR="0" lvl="1" indent="-228600" algn="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96932959" name="Google Shape;94;g2c310da350a_1_2855"/>
          <p:cNvSpPr txBox="1">
            <a:spLocks noGrp="1"/>
          </p:cNvSpPr>
          <p:nvPr>
            <p:ph type="sldNum" idx="12"/>
          </p:nvPr>
        </p:nvSpPr>
        <p:spPr bwMode="auto">
          <a:xfrm>
            <a:off x="8753475" y="6486522"/>
            <a:ext cx="2450400" cy="368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1245602352" name="Google Shape;95;g2c310da350a_1_2855"/>
          <p:cNvSpPr txBox="1">
            <a:spLocks noGrp="1"/>
          </p:cNvSpPr>
          <p:nvPr>
            <p:ph type="ftr" idx="11"/>
          </p:nvPr>
        </p:nvSpPr>
        <p:spPr bwMode="auto">
          <a:xfrm>
            <a:off x="695325" y="6489700"/>
            <a:ext cx="8058300" cy="368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r>
              <a:rPr lang="en-US"/>
              <a:t>The Shift Project – XXX – jour mois 2025</a:t>
            </a:r>
            <a:endParaRPr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B3CFDC-DFF8-CB97-FC7B-6AD89D1AED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26742" y="-93396"/>
            <a:ext cx="12192000" cy="6537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1924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Diapositive de titre Blanc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6560191" name="Espace réservé pour une image  9"/>
          <p:cNvSpPr>
            <a:spLocks noGrp="1"/>
          </p:cNvSpPr>
          <p:nvPr>
            <p:ph type="pic" sz="quarter" idx="11" hasCustomPrompt="1"/>
          </p:nvPr>
        </p:nvSpPr>
        <p:spPr bwMode="auto">
          <a:xfrm>
            <a:off x="6096000" y="0"/>
            <a:ext cx="609599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fr-FR"/>
              <a:t>Image ici</a:t>
            </a:r>
            <a:endParaRPr/>
          </a:p>
        </p:txBody>
      </p:sp>
      <p:sp>
        <p:nvSpPr>
          <p:cNvPr id="320051227" name="Espace réservé du texte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695323" y="1447800"/>
            <a:ext cx="5040315" cy="4681538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4800" b="1">
                <a:solidFill>
                  <a:schemeClr val="tx2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accent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fr-FR"/>
              <a:t>Titre du document</a:t>
            </a:r>
            <a:endParaRPr/>
          </a:p>
          <a:p>
            <a:pPr lvl="1">
              <a:defRPr/>
            </a:pPr>
            <a:r>
              <a:rPr lang="fr-FR"/>
              <a:t>Sous titre</a:t>
            </a:r>
            <a:endParaRPr/>
          </a:p>
          <a:p>
            <a:pPr lvl="2">
              <a:defRPr/>
            </a:pPr>
            <a:r>
              <a:rPr lang="fr-FR"/>
              <a:t>Date</a:t>
            </a:r>
            <a:endParaRPr/>
          </a:p>
          <a:p>
            <a:pPr lvl="2">
              <a:defRPr/>
            </a:pPr>
            <a:endParaRPr lang="fr-FR"/>
          </a:p>
          <a:p>
            <a:pPr lvl="3">
              <a:defRPr/>
            </a:pPr>
            <a:r>
              <a:rPr lang="fr-FR"/>
              <a:t>Commentaire</a:t>
            </a:r>
            <a:endParaRPr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78A3AE1-DE30-4572-94DB-580CC34727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5323" y="477498"/>
            <a:ext cx="2088682" cy="50232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58D9E6E-8B0E-0646-FC6A-A0AF4E2EE4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126742" y="-93396"/>
            <a:ext cx="12192000" cy="6537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094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45E0AD-7723-EABC-F098-82A726FF05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21296" y="365125"/>
            <a:ext cx="10382286" cy="1325563"/>
          </a:xfrm>
        </p:spPr>
        <p:txBody>
          <a:bodyPr>
            <a:normAutofit/>
          </a:bodyPr>
          <a:lstStyle>
            <a:lvl1pPr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fr-FR"/>
              <a:t>Titre</a:t>
            </a:r>
          </a:p>
        </p:txBody>
      </p:sp>
      <p:pic>
        <p:nvPicPr>
          <p:cNvPr id="9" name="Graphique 8">
            <a:extLst>
              <a:ext uri="{FF2B5EF4-FFF2-40B4-BE49-F238E27FC236}">
                <a16:creationId xmlns:a16="http://schemas.microsoft.com/office/drawing/2014/main" id="{5C0274C5-EDDD-0212-B1F5-25E25ACD18E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" y="430787"/>
            <a:ext cx="1421295" cy="713801"/>
          </a:xfrm>
          <a:prstGeom prst="rect">
            <a:avLst/>
          </a:prstGeom>
        </p:spPr>
      </p:pic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1E0C0DE2-6999-1A2F-6C93-64FE3CC23E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49230" y="2154789"/>
            <a:ext cx="4114800" cy="477838"/>
          </a:xfrm>
        </p:spPr>
        <p:txBody>
          <a:bodyPr/>
          <a:lstStyle>
            <a:lvl1pPr>
              <a:buNone/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Titre du chapitre</a:t>
            </a:r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E5549B7B-0CF4-D0AF-0B17-0D886F0596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49230" y="2618890"/>
            <a:ext cx="4114800" cy="477838"/>
          </a:xfrm>
        </p:spPr>
        <p:txBody>
          <a:bodyPr>
            <a:normAutofit/>
          </a:bodyPr>
          <a:lstStyle>
            <a:lvl1pPr>
              <a:buNone/>
              <a:defRPr sz="24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/>
              <a:t>Sous-titre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66903AB0-BB88-D699-81B7-8CAB8CB7E4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6716" y="2161657"/>
            <a:ext cx="1222513" cy="941939"/>
          </a:xfrm>
        </p:spPr>
        <p:txBody>
          <a:bodyPr>
            <a:noAutofit/>
          </a:bodyPr>
          <a:lstStyle>
            <a:lvl1pPr algn="r">
              <a:buNone/>
              <a:defRPr sz="60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/>
              <a:t>00</a:t>
            </a:r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26BE0719-1A02-F969-50F9-FB049E42BB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49230" y="3567697"/>
            <a:ext cx="4114800" cy="477838"/>
          </a:xfrm>
        </p:spPr>
        <p:txBody>
          <a:bodyPr/>
          <a:lstStyle>
            <a:lvl1pPr>
              <a:buNone/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Titre du chapitre</a:t>
            </a:r>
          </a:p>
        </p:txBody>
      </p:sp>
      <p:sp>
        <p:nvSpPr>
          <p:cNvPr id="19" name="Espace réservé du texte 14">
            <a:extLst>
              <a:ext uri="{FF2B5EF4-FFF2-40B4-BE49-F238E27FC236}">
                <a16:creationId xmlns:a16="http://schemas.microsoft.com/office/drawing/2014/main" id="{92642650-0E17-3B68-D7E7-6F4364E71A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49230" y="4031798"/>
            <a:ext cx="4114800" cy="477838"/>
          </a:xfrm>
        </p:spPr>
        <p:txBody>
          <a:bodyPr>
            <a:normAutofit/>
          </a:bodyPr>
          <a:lstStyle>
            <a:lvl1pPr>
              <a:buNone/>
              <a:defRPr sz="24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/>
              <a:t>Sous-titre</a:t>
            </a:r>
          </a:p>
        </p:txBody>
      </p:sp>
      <p:sp>
        <p:nvSpPr>
          <p:cNvPr id="20" name="Espace réservé du texte 14">
            <a:extLst>
              <a:ext uri="{FF2B5EF4-FFF2-40B4-BE49-F238E27FC236}">
                <a16:creationId xmlns:a16="http://schemas.microsoft.com/office/drawing/2014/main" id="{4660ED87-77F3-17D1-A3F0-CD00F619221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6716" y="3574565"/>
            <a:ext cx="1222513" cy="941939"/>
          </a:xfrm>
        </p:spPr>
        <p:txBody>
          <a:bodyPr>
            <a:noAutofit/>
          </a:bodyPr>
          <a:lstStyle>
            <a:lvl1pPr algn="r">
              <a:buNone/>
              <a:defRPr sz="60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/>
              <a:t>00</a:t>
            </a:r>
          </a:p>
        </p:txBody>
      </p:sp>
      <p:sp>
        <p:nvSpPr>
          <p:cNvPr id="21" name="Espace réservé du texte 14">
            <a:extLst>
              <a:ext uri="{FF2B5EF4-FFF2-40B4-BE49-F238E27FC236}">
                <a16:creationId xmlns:a16="http://schemas.microsoft.com/office/drawing/2014/main" id="{6745A325-6953-E393-7D47-C8328B96D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9230" y="4980605"/>
            <a:ext cx="4114800" cy="477838"/>
          </a:xfrm>
        </p:spPr>
        <p:txBody>
          <a:bodyPr/>
          <a:lstStyle>
            <a:lvl1pPr>
              <a:buNone/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Titre du chapitre</a:t>
            </a:r>
          </a:p>
        </p:txBody>
      </p:sp>
      <p:sp>
        <p:nvSpPr>
          <p:cNvPr id="22" name="Espace réservé du texte 14">
            <a:extLst>
              <a:ext uri="{FF2B5EF4-FFF2-40B4-BE49-F238E27FC236}">
                <a16:creationId xmlns:a16="http://schemas.microsoft.com/office/drawing/2014/main" id="{1BD59AE1-15D9-CE89-31A6-5258934E83A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49230" y="5444706"/>
            <a:ext cx="4114800" cy="477838"/>
          </a:xfrm>
        </p:spPr>
        <p:txBody>
          <a:bodyPr>
            <a:normAutofit/>
          </a:bodyPr>
          <a:lstStyle>
            <a:lvl1pPr>
              <a:buNone/>
              <a:defRPr sz="24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/>
              <a:t>Sous-titre</a:t>
            </a:r>
          </a:p>
        </p:txBody>
      </p:sp>
      <p:sp>
        <p:nvSpPr>
          <p:cNvPr id="23" name="Espace réservé du texte 14">
            <a:extLst>
              <a:ext uri="{FF2B5EF4-FFF2-40B4-BE49-F238E27FC236}">
                <a16:creationId xmlns:a16="http://schemas.microsoft.com/office/drawing/2014/main" id="{EF8F6556-1E94-4361-CF86-004BE1DDDA3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6716" y="4987473"/>
            <a:ext cx="1222513" cy="941939"/>
          </a:xfrm>
        </p:spPr>
        <p:txBody>
          <a:bodyPr>
            <a:noAutofit/>
          </a:bodyPr>
          <a:lstStyle>
            <a:lvl1pPr algn="r">
              <a:buNone/>
              <a:defRPr sz="60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/>
              <a:t>00</a:t>
            </a:r>
          </a:p>
        </p:txBody>
      </p:sp>
      <p:sp>
        <p:nvSpPr>
          <p:cNvPr id="24" name="Espace réservé du texte 14">
            <a:extLst>
              <a:ext uri="{FF2B5EF4-FFF2-40B4-BE49-F238E27FC236}">
                <a16:creationId xmlns:a16="http://schemas.microsoft.com/office/drawing/2014/main" id="{F0AD7783-7D4F-F7FD-F8A5-31D940574A3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318514" y="2154789"/>
            <a:ext cx="4114800" cy="477838"/>
          </a:xfrm>
        </p:spPr>
        <p:txBody>
          <a:bodyPr/>
          <a:lstStyle>
            <a:lvl1pPr>
              <a:buNone/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Titre du chapitre</a:t>
            </a:r>
          </a:p>
        </p:txBody>
      </p:sp>
      <p:sp>
        <p:nvSpPr>
          <p:cNvPr id="25" name="Espace réservé du texte 14">
            <a:extLst>
              <a:ext uri="{FF2B5EF4-FFF2-40B4-BE49-F238E27FC236}">
                <a16:creationId xmlns:a16="http://schemas.microsoft.com/office/drawing/2014/main" id="{4B2C1FC1-50D7-DEC3-AD11-0BCA021DF86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318514" y="2618890"/>
            <a:ext cx="4114800" cy="477838"/>
          </a:xfrm>
        </p:spPr>
        <p:txBody>
          <a:bodyPr>
            <a:normAutofit/>
          </a:bodyPr>
          <a:lstStyle>
            <a:lvl1pPr>
              <a:buNone/>
              <a:defRPr sz="24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/>
              <a:t>Sous-titre</a:t>
            </a:r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F82F92A3-4C26-9CB7-FC8D-AFD11120E5E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2161657"/>
            <a:ext cx="1222513" cy="941939"/>
          </a:xfrm>
        </p:spPr>
        <p:txBody>
          <a:bodyPr>
            <a:noAutofit/>
          </a:bodyPr>
          <a:lstStyle>
            <a:lvl1pPr algn="r">
              <a:buNone/>
              <a:defRPr sz="60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/>
              <a:t>00</a:t>
            </a:r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64700198-9E61-91EB-F6D5-C8BEE2597D3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18514" y="3567697"/>
            <a:ext cx="4114800" cy="477838"/>
          </a:xfrm>
        </p:spPr>
        <p:txBody>
          <a:bodyPr/>
          <a:lstStyle>
            <a:lvl1pPr>
              <a:buNone/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Titre du chapitre</a:t>
            </a:r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102C8278-733C-4844-A4F9-6D543B0D3D3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318514" y="4031798"/>
            <a:ext cx="4114800" cy="477838"/>
          </a:xfrm>
        </p:spPr>
        <p:txBody>
          <a:bodyPr>
            <a:normAutofit/>
          </a:bodyPr>
          <a:lstStyle>
            <a:lvl1pPr>
              <a:buNone/>
              <a:defRPr sz="24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/>
              <a:t>Sous-titre</a:t>
            </a:r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1E82278F-8F04-BA13-E394-595F275C40D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096000" y="3574565"/>
            <a:ext cx="1222513" cy="941939"/>
          </a:xfrm>
        </p:spPr>
        <p:txBody>
          <a:bodyPr>
            <a:noAutofit/>
          </a:bodyPr>
          <a:lstStyle>
            <a:lvl1pPr algn="r">
              <a:buNone/>
              <a:defRPr sz="60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/>
              <a:t>00</a:t>
            </a:r>
          </a:p>
        </p:txBody>
      </p:sp>
      <p:sp>
        <p:nvSpPr>
          <p:cNvPr id="30" name="Espace réservé du texte 14">
            <a:extLst>
              <a:ext uri="{FF2B5EF4-FFF2-40B4-BE49-F238E27FC236}">
                <a16:creationId xmlns:a16="http://schemas.microsoft.com/office/drawing/2014/main" id="{2DC931E9-75FD-983E-6CB3-CAB3237A066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318514" y="4980605"/>
            <a:ext cx="4114800" cy="477838"/>
          </a:xfrm>
        </p:spPr>
        <p:txBody>
          <a:bodyPr/>
          <a:lstStyle>
            <a:lvl1pPr>
              <a:buNone/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Titre du chapitre</a:t>
            </a:r>
          </a:p>
        </p:txBody>
      </p:sp>
      <p:sp>
        <p:nvSpPr>
          <p:cNvPr id="31" name="Espace réservé du texte 14">
            <a:extLst>
              <a:ext uri="{FF2B5EF4-FFF2-40B4-BE49-F238E27FC236}">
                <a16:creationId xmlns:a16="http://schemas.microsoft.com/office/drawing/2014/main" id="{0DF663E4-366A-4487-0F06-8B7A3227AC1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318514" y="5444706"/>
            <a:ext cx="4114800" cy="477838"/>
          </a:xfrm>
        </p:spPr>
        <p:txBody>
          <a:bodyPr>
            <a:normAutofit/>
          </a:bodyPr>
          <a:lstStyle>
            <a:lvl1pPr>
              <a:buNone/>
              <a:defRPr sz="24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/>
              <a:t>Sous-titre</a:t>
            </a:r>
          </a:p>
        </p:txBody>
      </p:sp>
      <p:sp>
        <p:nvSpPr>
          <p:cNvPr id="32" name="Espace réservé du texte 14">
            <a:extLst>
              <a:ext uri="{FF2B5EF4-FFF2-40B4-BE49-F238E27FC236}">
                <a16:creationId xmlns:a16="http://schemas.microsoft.com/office/drawing/2014/main" id="{28613803-A312-D41B-779D-7E205FB4BCD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6000" y="4987473"/>
            <a:ext cx="1222513" cy="941939"/>
          </a:xfrm>
        </p:spPr>
        <p:txBody>
          <a:bodyPr>
            <a:noAutofit/>
          </a:bodyPr>
          <a:lstStyle>
            <a:lvl1pPr algn="r">
              <a:buNone/>
              <a:defRPr sz="60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/>
              <a:t>00</a:t>
            </a:r>
          </a:p>
        </p:txBody>
      </p:sp>
      <p:pic>
        <p:nvPicPr>
          <p:cNvPr id="33" name="Graphique 32">
            <a:extLst>
              <a:ext uri="{FF2B5EF4-FFF2-40B4-BE49-F238E27FC236}">
                <a16:creationId xmlns:a16="http://schemas.microsoft.com/office/drawing/2014/main" id="{B88F5290-0D09-F22F-1D11-7F713835F0B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45850" y="6330444"/>
            <a:ext cx="1356514" cy="32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39370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11_Slide vier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7000957" name="Espace réservé du numéro de diapositive 5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00E0E155-A4C6-4C24-B5DD-AE65EC126F8C}" type="slidenum">
              <a:rPr lang="fr-FR"/>
              <a:t>‹N°›</a:t>
            </a:fld>
            <a:endParaRPr lang="fr-FR"/>
          </a:p>
        </p:txBody>
      </p:sp>
      <p:sp>
        <p:nvSpPr>
          <p:cNvPr id="1702098938" name="Espace réservé du pied de page 10"/>
          <p:cNvSpPr>
            <a:spLocks noGrp="1"/>
          </p:cNvSpPr>
          <p:nvPr>
            <p:ph type="ftr" sz="quarter" idx="17"/>
          </p:nvPr>
        </p:nvSpPr>
        <p:spPr bwMode="auto">
          <a:xfrm>
            <a:off x="695325" y="6489700"/>
            <a:ext cx="8058150" cy="368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/>
              <a:t>The Shift Project – XXX – jour mois 2025</a:t>
            </a:r>
            <a:endParaRPr/>
          </a:p>
        </p:txBody>
      </p:sp>
      <p:sp>
        <p:nvSpPr>
          <p:cNvPr id="1490972354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4F39F45-F728-7AB0-4C65-1FEEFADB60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26742" y="-93396"/>
            <a:ext cx="12192000" cy="6537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310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3A8D5A-A25C-9DF3-72A2-634620FEB3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13174" y="3697357"/>
            <a:ext cx="5334276" cy="865118"/>
          </a:xfrm>
        </p:spPr>
        <p:txBody>
          <a:bodyPr anchor="t">
            <a:noAutofit/>
          </a:bodyPr>
          <a:lstStyle>
            <a:lvl1pPr>
              <a:defRPr lang="fr-FR" sz="3600" dirty="0">
                <a:solidFill>
                  <a:schemeClr val="bg1"/>
                </a:solidFill>
              </a:defRPr>
            </a:lvl1pPr>
          </a:lstStyle>
          <a:p>
            <a:r>
              <a:rPr lang="fr-FR"/>
              <a:t>Titre du chapitre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D320CAC-2103-C6E1-044B-E9985A3AAC3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13174" y="4422913"/>
            <a:ext cx="5334276" cy="725557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</a:t>
            </a:r>
          </a:p>
        </p:txBody>
      </p:sp>
      <p:pic>
        <p:nvPicPr>
          <p:cNvPr id="9" name="Graphique 8">
            <a:extLst>
              <a:ext uri="{FF2B5EF4-FFF2-40B4-BE49-F238E27FC236}">
                <a16:creationId xmlns:a16="http://schemas.microsoft.com/office/drawing/2014/main" id="{59C186C7-71CB-FF86-56BF-374C1278A7A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42566"/>
          <a:stretch>
            <a:fillRect/>
          </a:stretch>
        </p:blipFill>
        <p:spPr>
          <a:xfrm>
            <a:off x="-12700" y="909335"/>
            <a:ext cx="5763058" cy="5039331"/>
          </a:xfrm>
          <a:prstGeom prst="rect">
            <a:avLst/>
          </a:prstGeom>
        </p:spPr>
      </p:pic>
      <p:pic>
        <p:nvPicPr>
          <p:cNvPr id="10" name="Graphique 9">
            <a:extLst>
              <a:ext uri="{FF2B5EF4-FFF2-40B4-BE49-F238E27FC236}">
                <a16:creationId xmlns:a16="http://schemas.microsoft.com/office/drawing/2014/main" id="{9F1105AE-02DA-54B9-AE62-13F8E44163E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45850" y="6330444"/>
            <a:ext cx="1356514" cy="324861"/>
          </a:xfrm>
          <a:prstGeom prst="rect">
            <a:avLst/>
          </a:prstGeom>
        </p:spPr>
      </p:pic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1D27EB2-2B11-35CF-E466-2E5B95B43698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013174" y="2534109"/>
            <a:ext cx="1858617" cy="1302809"/>
          </a:xfrm>
        </p:spPr>
        <p:txBody>
          <a:bodyPr>
            <a:noAutofit/>
          </a:bodyPr>
          <a:lstStyle>
            <a:lvl1pPr marL="0" indent="0">
              <a:buNone/>
              <a:defRPr lang="fr-FR" sz="8800" b="0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605826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68596930-9E2C-1253-8DEE-2A505BC7CBBE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013174" y="2534109"/>
            <a:ext cx="1858617" cy="1302809"/>
          </a:xfrm>
        </p:spPr>
        <p:txBody>
          <a:bodyPr>
            <a:noAutofit/>
          </a:bodyPr>
          <a:lstStyle>
            <a:lvl1pPr marL="0" indent="0">
              <a:buNone/>
              <a:defRPr lang="fr-FR" sz="8800" b="0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00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73A8D5A-A25C-9DF3-72A2-634620FEB3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13174" y="3697357"/>
            <a:ext cx="5334276" cy="865118"/>
          </a:xfrm>
        </p:spPr>
        <p:txBody>
          <a:bodyPr anchor="t">
            <a:noAutofit/>
          </a:bodyPr>
          <a:lstStyle>
            <a:lvl1pPr>
              <a:defRPr lang="fr-FR" sz="3600" dirty="0">
                <a:solidFill>
                  <a:schemeClr val="tx2"/>
                </a:solidFill>
              </a:defRPr>
            </a:lvl1pPr>
          </a:lstStyle>
          <a:p>
            <a:r>
              <a:rPr lang="fr-FR"/>
              <a:t>Titre du chapitre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D320CAC-2103-C6E1-044B-E9985A3AAC3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13174" y="4422913"/>
            <a:ext cx="5334276" cy="725557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9F1105AE-02DA-54B9-AE62-13F8E44163E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45850" y="6330444"/>
            <a:ext cx="1356514" cy="324861"/>
          </a:xfrm>
          <a:prstGeom prst="rect">
            <a:avLst/>
          </a:prstGeom>
        </p:spPr>
      </p:pic>
      <p:pic>
        <p:nvPicPr>
          <p:cNvPr id="5" name="Graphique 4">
            <a:extLst>
              <a:ext uri="{FF2B5EF4-FFF2-40B4-BE49-F238E27FC236}">
                <a16:creationId xmlns:a16="http://schemas.microsoft.com/office/drawing/2014/main" id="{E65AB432-A4DB-16FE-0234-4578D4AEB7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2566"/>
          <a:stretch>
            <a:fillRect/>
          </a:stretch>
        </p:blipFill>
        <p:spPr>
          <a:xfrm>
            <a:off x="-12700" y="909335"/>
            <a:ext cx="5763058" cy="503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50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re de sec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3A8D5A-A25C-9DF3-72A2-634620FEB3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13174" y="3697357"/>
            <a:ext cx="5334276" cy="865118"/>
          </a:xfrm>
        </p:spPr>
        <p:txBody>
          <a:bodyPr anchor="t">
            <a:noAutofit/>
          </a:bodyPr>
          <a:lstStyle>
            <a:lvl1pPr>
              <a:defRPr lang="fr-FR" sz="3600" dirty="0">
                <a:solidFill>
                  <a:schemeClr val="bg1"/>
                </a:solidFill>
              </a:defRPr>
            </a:lvl1pPr>
          </a:lstStyle>
          <a:p>
            <a:r>
              <a:rPr lang="fr-FR"/>
              <a:t>Titre du chapitre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D320CAC-2103-C6E1-044B-E9985A3AAC3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13174" y="4422913"/>
            <a:ext cx="5334276" cy="725557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9F1105AE-02DA-54B9-AE62-13F8E44163E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45850" y="6330444"/>
            <a:ext cx="1356514" cy="324861"/>
          </a:xfrm>
          <a:prstGeom prst="rect">
            <a:avLst/>
          </a:prstGeom>
        </p:spPr>
      </p:pic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1D27EB2-2B11-35CF-E466-2E5B95B43698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013174" y="2534109"/>
            <a:ext cx="1858617" cy="1302809"/>
          </a:xfrm>
        </p:spPr>
        <p:txBody>
          <a:bodyPr>
            <a:noAutofit/>
          </a:bodyPr>
          <a:lstStyle>
            <a:lvl1pPr marL="0" indent="0">
              <a:buNone/>
              <a:defRPr lang="fr-FR" sz="8800" b="0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00</a:t>
            </a:r>
          </a:p>
        </p:txBody>
      </p:sp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2C1600EF-5E1F-1647-07E9-68167BF6752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9031"/>
            <a:ext cx="5378420" cy="5037869"/>
          </a:xfrm>
          <a:custGeom>
            <a:avLst/>
            <a:gdLst>
              <a:gd name="connsiteX0" fmla="*/ 734535 w 5378420"/>
              <a:gd name="connsiteY0" fmla="*/ 0 h 5037869"/>
              <a:gd name="connsiteX1" fmla="*/ 2381926 w 5378420"/>
              <a:gd name="connsiteY1" fmla="*/ 905489 h 5037869"/>
              <a:gd name="connsiteX2" fmla="*/ 2381926 w 5378420"/>
              <a:gd name="connsiteY2" fmla="*/ 0 h 5037869"/>
              <a:gd name="connsiteX3" fmla="*/ 4029253 w 5378420"/>
              <a:gd name="connsiteY3" fmla="*/ 1678314 h 5037869"/>
              <a:gd name="connsiteX4" fmla="*/ 4029253 w 5378420"/>
              <a:gd name="connsiteY4" fmla="*/ 0 h 5037869"/>
              <a:gd name="connsiteX5" fmla="*/ 5378420 w 5378420"/>
              <a:gd name="connsiteY5" fmla="*/ 2518966 h 5037869"/>
              <a:gd name="connsiteX6" fmla="*/ 4029189 w 5378420"/>
              <a:gd name="connsiteY6" fmla="*/ 5037869 h 5037869"/>
              <a:gd name="connsiteX7" fmla="*/ 4029189 w 5378420"/>
              <a:gd name="connsiteY7" fmla="*/ 3359555 h 5037869"/>
              <a:gd name="connsiteX8" fmla="*/ 2381862 w 5378420"/>
              <a:gd name="connsiteY8" fmla="*/ 5037869 h 5037869"/>
              <a:gd name="connsiteX9" fmla="*/ 2381862 w 5378420"/>
              <a:gd name="connsiteY9" fmla="*/ 4132380 h 5037869"/>
              <a:gd name="connsiteX10" fmla="*/ 734535 w 5378420"/>
              <a:gd name="connsiteY10" fmla="*/ 5037869 h 5037869"/>
              <a:gd name="connsiteX11" fmla="*/ 734535 w 5378420"/>
              <a:gd name="connsiteY11" fmla="*/ 4442629 h 5037869"/>
              <a:gd name="connsiteX12" fmla="*/ 183526 w 5378420"/>
              <a:gd name="connsiteY12" fmla="*/ 4794150 h 5037869"/>
              <a:gd name="connsiteX13" fmla="*/ 0 w 5378420"/>
              <a:gd name="connsiteY13" fmla="*/ 4870975 h 5037869"/>
              <a:gd name="connsiteX14" fmla="*/ 0 w 5378420"/>
              <a:gd name="connsiteY14" fmla="*/ 166894 h 5037869"/>
              <a:gd name="connsiteX15" fmla="*/ 183526 w 5378420"/>
              <a:gd name="connsiteY15" fmla="*/ 243719 h 5037869"/>
              <a:gd name="connsiteX16" fmla="*/ 734535 w 5378420"/>
              <a:gd name="connsiteY16" fmla="*/ 595239 h 5037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378420" h="5037869">
                <a:moveTo>
                  <a:pt x="734535" y="0"/>
                </a:moveTo>
                <a:cubicBezTo>
                  <a:pt x="1390730" y="0"/>
                  <a:pt x="1985142" y="352117"/>
                  <a:pt x="2381926" y="905489"/>
                </a:cubicBezTo>
                <a:lnTo>
                  <a:pt x="2381926" y="0"/>
                </a:lnTo>
                <a:cubicBezTo>
                  <a:pt x="3122364" y="0"/>
                  <a:pt x="3782695" y="700480"/>
                  <a:pt x="4029253" y="1678314"/>
                </a:cubicBezTo>
                <a:cubicBezTo>
                  <a:pt x="4029253" y="958682"/>
                  <a:pt x="4029253" y="322275"/>
                  <a:pt x="4029253" y="0"/>
                </a:cubicBezTo>
                <a:cubicBezTo>
                  <a:pt x="4733869" y="0"/>
                  <a:pt x="5378547" y="1127742"/>
                  <a:pt x="5378420" y="2518966"/>
                </a:cubicBezTo>
                <a:cubicBezTo>
                  <a:pt x="5378420" y="3910127"/>
                  <a:pt x="4733805" y="5037869"/>
                  <a:pt x="4029189" y="5037869"/>
                </a:cubicBezTo>
                <a:lnTo>
                  <a:pt x="4029189" y="3359555"/>
                </a:lnTo>
                <a:cubicBezTo>
                  <a:pt x="3782631" y="4337389"/>
                  <a:pt x="3122300" y="5037869"/>
                  <a:pt x="2381862" y="5037869"/>
                </a:cubicBezTo>
                <a:lnTo>
                  <a:pt x="2381862" y="4132380"/>
                </a:lnTo>
                <a:cubicBezTo>
                  <a:pt x="1985078" y="4685752"/>
                  <a:pt x="1390730" y="5037869"/>
                  <a:pt x="734535" y="5037869"/>
                </a:cubicBezTo>
                <a:lnTo>
                  <a:pt x="734535" y="4442629"/>
                </a:lnTo>
                <a:cubicBezTo>
                  <a:pt x="567846" y="4581879"/>
                  <a:pt x="382814" y="4700397"/>
                  <a:pt x="183526" y="4794150"/>
                </a:cubicBezTo>
                <a:lnTo>
                  <a:pt x="0" y="4870975"/>
                </a:lnTo>
                <a:lnTo>
                  <a:pt x="0" y="166894"/>
                </a:lnTo>
                <a:lnTo>
                  <a:pt x="183526" y="243719"/>
                </a:lnTo>
                <a:cubicBezTo>
                  <a:pt x="382814" y="337472"/>
                  <a:pt x="567846" y="455990"/>
                  <a:pt x="734535" y="59523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5862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68596930-9E2C-1253-8DEE-2A505BC7CBBE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013174" y="2534109"/>
            <a:ext cx="1858617" cy="1302809"/>
          </a:xfrm>
        </p:spPr>
        <p:txBody>
          <a:bodyPr>
            <a:noAutofit/>
          </a:bodyPr>
          <a:lstStyle>
            <a:lvl1pPr marL="0" indent="0">
              <a:buNone/>
              <a:defRPr lang="fr-FR" sz="8800" b="0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00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73A8D5A-A25C-9DF3-72A2-634620FEB3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13174" y="3697357"/>
            <a:ext cx="5334276" cy="865118"/>
          </a:xfrm>
        </p:spPr>
        <p:txBody>
          <a:bodyPr anchor="t">
            <a:noAutofit/>
          </a:bodyPr>
          <a:lstStyle>
            <a:lvl1pPr>
              <a:defRPr lang="fr-FR" sz="3600" dirty="0">
                <a:solidFill>
                  <a:schemeClr val="tx2"/>
                </a:solidFill>
              </a:defRPr>
            </a:lvl1pPr>
          </a:lstStyle>
          <a:p>
            <a:r>
              <a:rPr lang="fr-FR"/>
              <a:t>Titre du chapitre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D320CAC-2103-C6E1-044B-E9985A3AAC3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13174" y="4422913"/>
            <a:ext cx="5334276" cy="725557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Sous-titre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9F1105AE-02DA-54B9-AE62-13F8E44163E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45850" y="6330444"/>
            <a:ext cx="1356514" cy="324861"/>
          </a:xfrm>
          <a:prstGeom prst="rect">
            <a:avLst/>
          </a:prstGeom>
        </p:spPr>
      </p:pic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CA5B873C-DC9D-FC5C-01B6-DBEE3FFBC78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9031"/>
            <a:ext cx="5378420" cy="5037869"/>
          </a:xfrm>
          <a:custGeom>
            <a:avLst/>
            <a:gdLst>
              <a:gd name="connsiteX0" fmla="*/ 734535 w 5378420"/>
              <a:gd name="connsiteY0" fmla="*/ 0 h 5037869"/>
              <a:gd name="connsiteX1" fmla="*/ 2381926 w 5378420"/>
              <a:gd name="connsiteY1" fmla="*/ 905489 h 5037869"/>
              <a:gd name="connsiteX2" fmla="*/ 2381926 w 5378420"/>
              <a:gd name="connsiteY2" fmla="*/ 0 h 5037869"/>
              <a:gd name="connsiteX3" fmla="*/ 4029253 w 5378420"/>
              <a:gd name="connsiteY3" fmla="*/ 1678314 h 5037869"/>
              <a:gd name="connsiteX4" fmla="*/ 4029253 w 5378420"/>
              <a:gd name="connsiteY4" fmla="*/ 0 h 5037869"/>
              <a:gd name="connsiteX5" fmla="*/ 5378420 w 5378420"/>
              <a:gd name="connsiteY5" fmla="*/ 2518966 h 5037869"/>
              <a:gd name="connsiteX6" fmla="*/ 4029189 w 5378420"/>
              <a:gd name="connsiteY6" fmla="*/ 5037869 h 5037869"/>
              <a:gd name="connsiteX7" fmla="*/ 4029189 w 5378420"/>
              <a:gd name="connsiteY7" fmla="*/ 3359555 h 5037869"/>
              <a:gd name="connsiteX8" fmla="*/ 2381862 w 5378420"/>
              <a:gd name="connsiteY8" fmla="*/ 5037869 h 5037869"/>
              <a:gd name="connsiteX9" fmla="*/ 2381862 w 5378420"/>
              <a:gd name="connsiteY9" fmla="*/ 4132380 h 5037869"/>
              <a:gd name="connsiteX10" fmla="*/ 734535 w 5378420"/>
              <a:gd name="connsiteY10" fmla="*/ 5037869 h 5037869"/>
              <a:gd name="connsiteX11" fmla="*/ 734535 w 5378420"/>
              <a:gd name="connsiteY11" fmla="*/ 4442629 h 5037869"/>
              <a:gd name="connsiteX12" fmla="*/ 183526 w 5378420"/>
              <a:gd name="connsiteY12" fmla="*/ 4794150 h 5037869"/>
              <a:gd name="connsiteX13" fmla="*/ 0 w 5378420"/>
              <a:gd name="connsiteY13" fmla="*/ 4870975 h 5037869"/>
              <a:gd name="connsiteX14" fmla="*/ 0 w 5378420"/>
              <a:gd name="connsiteY14" fmla="*/ 166894 h 5037869"/>
              <a:gd name="connsiteX15" fmla="*/ 183526 w 5378420"/>
              <a:gd name="connsiteY15" fmla="*/ 243719 h 5037869"/>
              <a:gd name="connsiteX16" fmla="*/ 734535 w 5378420"/>
              <a:gd name="connsiteY16" fmla="*/ 595239 h 5037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378420" h="5037869">
                <a:moveTo>
                  <a:pt x="734535" y="0"/>
                </a:moveTo>
                <a:cubicBezTo>
                  <a:pt x="1390730" y="0"/>
                  <a:pt x="1985142" y="352117"/>
                  <a:pt x="2381926" y="905489"/>
                </a:cubicBezTo>
                <a:lnTo>
                  <a:pt x="2381926" y="0"/>
                </a:lnTo>
                <a:cubicBezTo>
                  <a:pt x="3122364" y="0"/>
                  <a:pt x="3782695" y="700480"/>
                  <a:pt x="4029253" y="1678314"/>
                </a:cubicBezTo>
                <a:cubicBezTo>
                  <a:pt x="4029253" y="958682"/>
                  <a:pt x="4029253" y="322275"/>
                  <a:pt x="4029253" y="0"/>
                </a:cubicBezTo>
                <a:cubicBezTo>
                  <a:pt x="4733869" y="0"/>
                  <a:pt x="5378547" y="1127742"/>
                  <a:pt x="5378420" y="2518966"/>
                </a:cubicBezTo>
                <a:cubicBezTo>
                  <a:pt x="5378420" y="3910127"/>
                  <a:pt x="4733805" y="5037869"/>
                  <a:pt x="4029189" y="5037869"/>
                </a:cubicBezTo>
                <a:lnTo>
                  <a:pt x="4029189" y="3359555"/>
                </a:lnTo>
                <a:cubicBezTo>
                  <a:pt x="3782631" y="4337389"/>
                  <a:pt x="3122300" y="5037869"/>
                  <a:pt x="2381862" y="5037869"/>
                </a:cubicBezTo>
                <a:lnTo>
                  <a:pt x="2381862" y="4132380"/>
                </a:lnTo>
                <a:cubicBezTo>
                  <a:pt x="1985078" y="4685752"/>
                  <a:pt x="1390730" y="5037869"/>
                  <a:pt x="734535" y="5037869"/>
                </a:cubicBezTo>
                <a:lnTo>
                  <a:pt x="734535" y="4442629"/>
                </a:lnTo>
                <a:cubicBezTo>
                  <a:pt x="567846" y="4581879"/>
                  <a:pt x="382814" y="4700397"/>
                  <a:pt x="183526" y="4794150"/>
                </a:cubicBezTo>
                <a:lnTo>
                  <a:pt x="0" y="4870975"/>
                </a:lnTo>
                <a:lnTo>
                  <a:pt x="0" y="166894"/>
                </a:lnTo>
                <a:lnTo>
                  <a:pt x="183526" y="243719"/>
                </a:lnTo>
                <a:cubicBezTo>
                  <a:pt x="382814" y="337472"/>
                  <a:pt x="567846" y="455990"/>
                  <a:pt x="734535" y="59523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2780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4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6A7B783-A6BE-07AB-CDC3-D0B703B1B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418" y="365125"/>
            <a:ext cx="11415164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FBADA0B-8078-0267-570A-938C8ACC4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8418" y="1825625"/>
            <a:ext cx="1141516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F93C125-9333-AD8F-641F-8A32E1E68B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841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40BCFC-268C-4BA9-AD09-DBFE2FEB36AE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C399CDE-37A2-720D-5D28-ED7BF8DA0F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667047-43B4-6634-CAC2-107A213E37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0382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3B8477-9959-4F24-A472-E569E77DCA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7344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8" r:id="rId2"/>
    <p:sldLayoutId id="2147483656" r:id="rId3"/>
    <p:sldLayoutId id="2147483689" r:id="rId4"/>
    <p:sldLayoutId id="2147483650" r:id="rId5"/>
    <p:sldLayoutId id="2147483651" r:id="rId6"/>
    <p:sldLayoutId id="2147483657" r:id="rId7"/>
    <p:sldLayoutId id="2147483662" r:id="rId8"/>
    <p:sldLayoutId id="2147483663" r:id="rId9"/>
    <p:sldLayoutId id="2147483658" r:id="rId10"/>
    <p:sldLayoutId id="2147483659" r:id="rId11"/>
    <p:sldLayoutId id="2147483664" r:id="rId12"/>
    <p:sldLayoutId id="2147483665" r:id="rId13"/>
    <p:sldLayoutId id="2147483660" r:id="rId14"/>
    <p:sldLayoutId id="2147483661" r:id="rId15"/>
    <p:sldLayoutId id="2147483666" r:id="rId16"/>
    <p:sldLayoutId id="2147483667" r:id="rId17"/>
    <p:sldLayoutId id="2147483654" r:id="rId18"/>
    <p:sldLayoutId id="2147483668" r:id="rId19"/>
    <p:sldLayoutId id="2147483669" r:id="rId20"/>
    <p:sldLayoutId id="2147483670" r:id="rId21"/>
    <p:sldLayoutId id="2147483671" r:id="rId22"/>
    <p:sldLayoutId id="2147483673" r:id="rId23"/>
    <p:sldLayoutId id="2147483674" r:id="rId24"/>
    <p:sldLayoutId id="2147483672" r:id="rId25"/>
    <p:sldLayoutId id="2147483675" r:id="rId26"/>
    <p:sldLayoutId id="2147483676" r:id="rId27"/>
    <p:sldLayoutId id="2147483677" r:id="rId28"/>
    <p:sldLayoutId id="2147483678" r:id="rId29"/>
    <p:sldLayoutId id="2147483679" r:id="rId30"/>
    <p:sldLayoutId id="2147483680" r:id="rId31"/>
    <p:sldLayoutId id="2147483682" r:id="rId32"/>
    <p:sldLayoutId id="2147483683" r:id="rId33"/>
    <p:sldLayoutId id="2147483681" r:id="rId34"/>
    <p:sldLayoutId id="2147483684" r:id="rId35"/>
    <p:sldLayoutId id="2147483685" r:id="rId36"/>
    <p:sldLayoutId id="2147483686" r:id="rId37"/>
    <p:sldLayoutId id="2147483687" r:id="rId38"/>
    <p:sldLayoutId id="2147483655" r:id="rId39"/>
    <p:sldLayoutId id="2147483784" r:id="rId40"/>
    <p:sldLayoutId id="2147483785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8842715" name="Google Shape;12;g2c310da350a_1_2777"/>
          <p:cNvSpPr/>
          <p:nvPr/>
        </p:nvSpPr>
        <p:spPr bwMode="auto">
          <a:xfrm>
            <a:off x="0" y="6489700"/>
            <a:ext cx="12192000" cy="3683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6368771" name="Google Shape;13;g2c310da350a_1_2777"/>
          <p:cNvSpPr txBox="1">
            <a:spLocks noGrp="1"/>
          </p:cNvSpPr>
          <p:nvPr>
            <p:ph type="ftr" idx="11"/>
          </p:nvPr>
        </p:nvSpPr>
        <p:spPr bwMode="auto">
          <a:xfrm>
            <a:off x="695325" y="6489700"/>
            <a:ext cx="8058300" cy="368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r>
              <a:rPr lang="en-US"/>
              <a:t>The Shift Project – XXX – jour mois 2025</a:t>
            </a:r>
            <a:endParaRPr/>
          </a:p>
        </p:txBody>
      </p:sp>
      <p:sp>
        <p:nvSpPr>
          <p:cNvPr id="1707352503" name="Google Shape;14;g2c310da350a_1_2777"/>
          <p:cNvSpPr txBox="1">
            <a:spLocks noGrp="1"/>
          </p:cNvSpPr>
          <p:nvPr>
            <p:ph type="title"/>
          </p:nvPr>
        </p:nvSpPr>
        <p:spPr bwMode="auto">
          <a:xfrm>
            <a:off x="695325" y="728661"/>
            <a:ext cx="720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517654912" name="Google Shape;15;g2c310da350a_1_2777"/>
          <p:cNvSpPr txBox="1">
            <a:spLocks noGrp="1"/>
          </p:cNvSpPr>
          <p:nvPr>
            <p:ph type="sldNum" idx="12"/>
          </p:nvPr>
        </p:nvSpPr>
        <p:spPr bwMode="auto">
          <a:xfrm>
            <a:off x="8753475" y="6486522"/>
            <a:ext cx="2450400" cy="368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pic>
        <p:nvPicPr>
          <p:cNvPr id="1854817143" name="Google Shape;16;g2c310da350a_1_2777"/>
          <p:cNvPicPr/>
          <p:nvPr/>
        </p:nvPicPr>
        <p:blipFill>
          <a:blip r:embed="rId11">
            <a:alphaModFix/>
          </a:blip>
          <a:stretch/>
        </p:blipFill>
        <p:spPr bwMode="auto">
          <a:xfrm>
            <a:off x="11316383" y="6617811"/>
            <a:ext cx="180292" cy="1057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00779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3" r:id="rId9"/>
  </p:sldLayoutIdLst>
  <p:hf hd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400" b="1" i="0" u="none" strike="noStrike" cap="none" dirty="0">
          <a:solidFill>
            <a:schemeClr val="dk2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1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0.jpeg"/><Relationship Id="rId7" Type="http://schemas.openxmlformats.org/officeDocument/2006/relationships/image" Target="../media/image53.png"/><Relationship Id="rId12" Type="http://schemas.openxmlformats.org/officeDocument/2006/relationships/image" Target="../media/image5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jpeg"/><Relationship Id="rId10" Type="http://schemas.openxmlformats.org/officeDocument/2006/relationships/image" Target="../media/image56.jpeg"/><Relationship Id="rId4" Type="http://schemas.openxmlformats.org/officeDocument/2006/relationships/image" Target="../media/image47.jpeg"/><Relationship Id="rId9" Type="http://schemas.openxmlformats.org/officeDocument/2006/relationships/image" Target="../media/image5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69.jpeg"/><Relationship Id="rId4" Type="http://schemas.openxmlformats.org/officeDocument/2006/relationships/image" Target="../media/image6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4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3" Type="http://schemas.openxmlformats.org/officeDocument/2006/relationships/image" Target="../media/image79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90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8.png"/><Relationship Id="rId11" Type="http://schemas.openxmlformats.org/officeDocument/2006/relationships/image" Target="../media/image85.png"/><Relationship Id="rId5" Type="http://schemas.openxmlformats.org/officeDocument/2006/relationships/image" Target="../media/image77.png"/><Relationship Id="rId15" Type="http://schemas.openxmlformats.org/officeDocument/2006/relationships/image" Target="../media/image89.png"/><Relationship Id="rId10" Type="http://schemas.openxmlformats.org/officeDocument/2006/relationships/image" Target="../media/image84.png"/><Relationship Id="rId4" Type="http://schemas.openxmlformats.org/officeDocument/2006/relationships/image" Target="../media/image80.png"/><Relationship Id="rId9" Type="http://schemas.openxmlformats.org/officeDocument/2006/relationships/image" Target="../media/image83.png"/><Relationship Id="rId14" Type="http://schemas.openxmlformats.org/officeDocument/2006/relationships/image" Target="../media/image8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png"/><Relationship Id="rId7" Type="http://schemas.openxmlformats.org/officeDocument/2006/relationships/image" Target="../media/image9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99.png"/><Relationship Id="rId5" Type="http://schemas.openxmlformats.org/officeDocument/2006/relationships/image" Target="../media/image82.png"/><Relationship Id="rId4" Type="http://schemas.openxmlformats.org/officeDocument/2006/relationships/image" Target="../media/image85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04.png"/><Relationship Id="rId5" Type="http://schemas.openxmlformats.org/officeDocument/2006/relationships/image" Target="../media/image103.jpeg"/><Relationship Id="rId4" Type="http://schemas.openxmlformats.org/officeDocument/2006/relationships/image" Target="../media/image10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82A_B273B704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4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82B_FA90F686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4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82C_8BE4C8B9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10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1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4" Type="http://schemas.openxmlformats.org/officeDocument/2006/relationships/image" Target="../media/image28.jpe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8014237" name="ZoneTexte 1"/>
          <p:cNvSpPr txBox="1"/>
          <p:nvPr/>
        </p:nvSpPr>
        <p:spPr bwMode="auto">
          <a:xfrm>
            <a:off x="3962399" y="965200"/>
            <a:ext cx="2739025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ublic Sans"/>
                <a:cs typeface="Arial"/>
              </a:rPr>
              <a:t>Insérer couverture / visuel à droite, et partenaires en bas</a:t>
            </a: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12435101" name="Rectangle 3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5B164E-6658-A43A-28DD-6FC4DCABC5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" r="3141"/>
          <a:stretch>
            <a:fillRect/>
          </a:stretch>
        </p:blipFill>
        <p:spPr bwMode="auto">
          <a:xfrm rot="10800000">
            <a:off x="-5266" y="-139"/>
            <a:ext cx="11954306" cy="6861784"/>
          </a:xfrm>
          <a:prstGeom prst="rect">
            <a:avLst/>
          </a:prstGeom>
        </p:spPr>
      </p:pic>
      <p:pic>
        <p:nvPicPr>
          <p:cNvPr id="575464545" name="Graphique 7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9411584" y="5622117"/>
            <a:ext cx="2116355" cy="502055"/>
          </a:xfrm>
          <a:prstGeom prst="rect">
            <a:avLst/>
          </a:prstGeom>
        </p:spPr>
      </p:pic>
      <p:sp>
        <p:nvSpPr>
          <p:cNvPr id="1168053057" name="Espace réservé du texte 2"/>
          <p:cNvSpPr txBox="1"/>
          <p:nvPr/>
        </p:nvSpPr>
        <p:spPr bwMode="auto">
          <a:xfrm>
            <a:off x="687679" y="1223221"/>
            <a:ext cx="8703007" cy="3922628"/>
          </a:xfrm>
          <a:prstGeom prst="rect">
            <a:avLst/>
          </a:prstGeom>
        </p:spPr>
        <p:txBody>
          <a:bodyPr lIns="91440" tIns="45720" rIns="91440" bIns="45720" anchor="ctr" anchorCtr="0">
            <a:norm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5400" b="0" i="0" u="none" strike="noStrike" cap="none">
                <a:solidFill>
                  <a:srgbClr val="000000"/>
                </a:solidFill>
                <a:latin typeface="Public Sans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algn="l">
              <a:defRPr/>
            </a:pPr>
            <a:r>
              <a:rPr lang="fr-FR" b="1" kern="0">
                <a:solidFill>
                  <a:srgbClr val="FFFFFF"/>
                </a:solidFill>
                <a:latin typeface="Arial"/>
              </a:rPr>
              <a:t>Programme D</a:t>
            </a:r>
            <a:r>
              <a:rPr lang="fr-FR" b="1" kern="0">
                <a:solidFill>
                  <a:schemeClr val="bg1"/>
                </a:solidFill>
                <a:latin typeface="Arial"/>
              </a:rPr>
              <a:t>É</a:t>
            </a:r>
            <a:r>
              <a:rPr lang="fr-FR" b="1" kern="0">
                <a:solidFill>
                  <a:srgbClr val="FFFFFF"/>
                </a:solidFill>
                <a:latin typeface="Arial"/>
              </a:rPr>
              <a:t>FENDRE</a:t>
            </a:r>
            <a:endParaRPr lang="fr-FR" sz="1700" b="1" kern="0">
              <a:solidFill>
                <a:srgbClr val="0028DC"/>
              </a:solidFill>
              <a:latin typeface="Arial"/>
            </a:endParaRPr>
          </a:p>
          <a:p>
            <a:pPr algn="l">
              <a:defRPr/>
            </a:pPr>
            <a:r>
              <a:rPr lang="fr-FR" sz="3200" i="1" kern="0" err="1">
                <a:solidFill>
                  <a:srgbClr val="FFFFFF"/>
                </a:solidFill>
                <a:latin typeface="Arial"/>
              </a:rPr>
              <a:t>D</a:t>
            </a:r>
            <a:r>
              <a:rPr lang="fr-FR" sz="3200" i="1" kern="0" err="1">
                <a:solidFill>
                  <a:schemeClr val="bg1"/>
                </a:solidFill>
                <a:latin typeface="Arial"/>
              </a:rPr>
              <a:t>É</a:t>
            </a:r>
            <a:r>
              <a:rPr lang="fr-FR" sz="3200" i="1" kern="0" err="1">
                <a:solidFill>
                  <a:srgbClr val="FFFFFF"/>
                </a:solidFill>
                <a:latin typeface="Arial"/>
              </a:rPr>
              <a:t>Fense</a:t>
            </a:r>
            <a:r>
              <a:rPr lang="fr-FR" sz="3200" i="1" kern="0">
                <a:solidFill>
                  <a:srgbClr val="FFFFFF"/>
                </a:solidFill>
                <a:latin typeface="Arial"/>
              </a:rPr>
              <a:t> – </a:t>
            </a:r>
            <a:r>
              <a:rPr lang="fr-FR" sz="3200" i="1" kern="0" err="1">
                <a:solidFill>
                  <a:schemeClr val="bg1"/>
                </a:solidFill>
                <a:latin typeface="Arial"/>
              </a:rPr>
              <a:t>É</a:t>
            </a:r>
            <a:r>
              <a:rPr lang="fr-FR" sz="3200" i="1" kern="0" err="1">
                <a:solidFill>
                  <a:srgbClr val="FFFFFF"/>
                </a:solidFill>
                <a:latin typeface="Arial"/>
              </a:rPr>
              <a:t>Nergie</a:t>
            </a:r>
            <a:r>
              <a:rPr lang="fr-FR" sz="3200" i="1" kern="0">
                <a:solidFill>
                  <a:srgbClr val="FFFFFF"/>
                </a:solidFill>
                <a:latin typeface="Arial"/>
              </a:rPr>
              <a:t> – Durabilité – </a:t>
            </a:r>
            <a:r>
              <a:rPr lang="fr-FR" sz="3200" i="1" kern="0" err="1">
                <a:solidFill>
                  <a:srgbClr val="FFFFFF"/>
                </a:solidFill>
                <a:latin typeface="Arial"/>
              </a:rPr>
              <a:t>R</a:t>
            </a:r>
            <a:r>
              <a:rPr lang="fr-FR" sz="3200" i="1" kern="0" err="1">
                <a:solidFill>
                  <a:schemeClr val="bg1"/>
                </a:solidFill>
                <a:latin typeface="Arial"/>
              </a:rPr>
              <a:t>É</a:t>
            </a:r>
            <a:r>
              <a:rPr lang="fr-FR" sz="3200" i="1" kern="0" err="1">
                <a:solidFill>
                  <a:srgbClr val="FFFFFF"/>
                </a:solidFill>
                <a:latin typeface="Arial"/>
              </a:rPr>
              <a:t>silience</a:t>
            </a:r>
            <a:r>
              <a:rPr lang="fr-FR" sz="3200" i="1" kern="0">
                <a:solidFill>
                  <a:srgbClr val="FFFFFF"/>
                </a:solidFill>
                <a:latin typeface="Arial"/>
              </a:rPr>
              <a:t> </a:t>
            </a:r>
            <a:endParaRPr lang="fr-FR" sz="3200" i="1"/>
          </a:p>
        </p:txBody>
      </p:sp>
      <p:sp>
        <p:nvSpPr>
          <p:cNvPr id="1649004423" name="Espace réservé du texte 6"/>
          <p:cNvSpPr>
            <a:spLocks noGrp="1"/>
          </p:cNvSpPr>
          <p:nvPr>
            <p:ph type="body" sz="quarter" idx="10"/>
          </p:nvPr>
        </p:nvSpPr>
        <p:spPr bwMode="auto">
          <a:xfrm>
            <a:off x="803535" y="4390568"/>
            <a:ext cx="10826084" cy="914400"/>
          </a:xfrm>
        </p:spPr>
        <p:txBody>
          <a:bodyPr lIns="0" tIns="0" rIns="0" bIns="0" anchor="t" anchorCtr="0">
            <a:noAutofit/>
          </a:bodyPr>
          <a:lstStyle>
            <a:lvl1pPr marL="0" indent="0" algn="r">
              <a:buNone/>
              <a:defRPr sz="2000">
                <a:solidFill>
                  <a:schemeClr val="accent2"/>
                </a:solidFill>
                <a:latin typeface="Inter ExtraBold"/>
                <a:ea typeface="Inter ExtraBold"/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algn="l">
              <a:defRPr/>
            </a:pPr>
            <a:r>
              <a:rPr lang="fr-FR" sz="2400">
                <a:latin typeface="+mj-lt"/>
              </a:rPr>
              <a:t>Présentation du programme et du rapport introductif </a:t>
            </a:r>
            <a:endParaRPr lang="fr-FR" sz="2400"/>
          </a:p>
          <a:p>
            <a:pPr algn="l">
              <a:defRPr/>
            </a:pPr>
            <a:r>
              <a:rPr lang="fr-FR" sz="2400">
                <a:latin typeface="+mj-lt"/>
              </a:rPr>
              <a:t>« Energie, ressources, climat : une défense sous contraintes physiques » </a:t>
            </a:r>
            <a:endParaRPr lang="fr-FR" sz="2400"/>
          </a:p>
          <a:p>
            <a:pPr lvl="0" algn="l">
              <a:defRPr/>
            </a:pPr>
            <a:endParaRPr lang="fr-FR" sz="1600">
              <a:latin typeface="+mj-lt"/>
            </a:endParaRPr>
          </a:p>
          <a:p>
            <a:pPr algn="l">
              <a:defRPr/>
            </a:pPr>
            <a:endParaRPr lang="fr-FR" b="0">
              <a:solidFill>
                <a:schemeClr val="bg1"/>
              </a:solidFill>
              <a:latin typeface="+mj-lt"/>
            </a:endParaRPr>
          </a:p>
          <a:p>
            <a:pPr algn="l">
              <a:defRPr/>
            </a:pPr>
            <a:r>
              <a:rPr lang="fr-FR" b="0">
                <a:solidFill>
                  <a:schemeClr val="bg1"/>
                </a:solidFill>
                <a:latin typeface="+mj-lt"/>
              </a:rPr>
              <a:t>23 juin 2026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886C706-2CF4-57DE-7F80-B441C482058C}"/>
              </a:ext>
            </a:extLst>
          </p:cNvPr>
          <p:cNvSpPr txBox="1"/>
          <p:nvPr/>
        </p:nvSpPr>
        <p:spPr>
          <a:xfrm>
            <a:off x="12712700" y="2010233"/>
            <a:ext cx="1266687" cy="1329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400;p4">
            <a:extLst>
              <a:ext uri="{FF2B5EF4-FFF2-40B4-BE49-F238E27FC236}">
                <a16:creationId xmlns:a16="http://schemas.microsoft.com/office/drawing/2014/main" id="{D89F6216-9F4F-2132-48AB-BFB9BB13445D}"/>
              </a:ext>
            </a:extLst>
          </p:cNvPr>
          <p:cNvSpPr txBox="1"/>
          <p:nvPr/>
        </p:nvSpPr>
        <p:spPr>
          <a:xfrm>
            <a:off x="4583085" y="5167312"/>
            <a:ext cx="2610280" cy="603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400"/>
              <a:buFont typeface="Trebuchet MS"/>
              <a:buNone/>
            </a:pPr>
            <a:r>
              <a:rPr lang="fr-FR" sz="1600" b="1" i="0" u="none" strike="noStrike" cap="none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Jean-Marc Jancovici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400"/>
              <a:buFont typeface="Trebuchet MS"/>
              <a:buNone/>
            </a:pPr>
            <a:r>
              <a:rPr lang="fr-FR" sz="1600" b="0" i="1" u="none" strike="noStrike" cap="none">
                <a:solidFill>
                  <a:schemeClr val="accent1"/>
                </a:solidFill>
                <a:latin typeface="+mj-lt"/>
                <a:ea typeface="Helvetica Neue"/>
                <a:cs typeface="Helvetica Neue"/>
                <a:sym typeface="Helvetica Neue"/>
              </a:rPr>
              <a:t>Président The Shift Project</a:t>
            </a:r>
            <a:endParaRPr lang="fr-FR" sz="1600" b="0" i="1" u="none" strike="noStrike" cap="none">
              <a:solidFill>
                <a:schemeClr val="accent1"/>
              </a:solidFill>
              <a:latin typeface="+mj-lt"/>
              <a:ea typeface="Helvetica Neue"/>
              <a:cs typeface="Helvetica Neu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400"/>
              <a:buFont typeface="Trebuchet MS"/>
              <a:buNone/>
            </a:pPr>
            <a:r>
              <a:rPr lang="fr-FR" sz="1600" b="0" i="1" u="none" strike="noStrike" cap="none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Parrain du Programme</a:t>
            </a:r>
            <a:endParaRPr lang="fr-FR" sz="1600" b="0" i="1" u="none" strike="noStrike" cap="none">
              <a:solidFill>
                <a:schemeClr val="tx1"/>
              </a:solidFill>
              <a:latin typeface="+mj-lt"/>
              <a:ea typeface="Helvetica Neue"/>
              <a:cs typeface="Helvetica Neue"/>
            </a:endParaRPr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A4573D8E-5058-7280-EB34-A7E994766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217" y="488603"/>
            <a:ext cx="10382286" cy="1325563"/>
          </a:xfrm>
        </p:spPr>
        <p:txBody>
          <a:bodyPr>
            <a:normAutofit/>
          </a:bodyPr>
          <a:lstStyle/>
          <a:p>
            <a:r>
              <a:rPr lang="fr-FR" sz="4000">
                <a:solidFill>
                  <a:schemeClr val="tx2"/>
                </a:solidFill>
              </a:rPr>
              <a:t>Mot d’introduction</a:t>
            </a:r>
          </a:p>
        </p:txBody>
      </p:sp>
      <p:pic>
        <p:nvPicPr>
          <p:cNvPr id="3" name="Google Shape;403;p4" title="PHOTO UP-20241217-THE SHIFT PROJECT-277.jpg">
            <a:extLst>
              <a:ext uri="{FF2B5EF4-FFF2-40B4-BE49-F238E27FC236}">
                <a16:creationId xmlns:a16="http://schemas.microsoft.com/office/drawing/2014/main" id="{EAB9AC80-827B-E5FB-7113-4A810670EDA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33466"/>
          <a:stretch/>
        </p:blipFill>
        <p:spPr>
          <a:xfrm>
            <a:off x="4268225" y="1690688"/>
            <a:ext cx="3240000" cy="3240000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11366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6C065-A797-B109-21B0-42E678D8E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F21C398F-4866-4075-E157-25376E3B2D10}"/>
              </a:ext>
            </a:extLst>
          </p:cNvPr>
          <p:cNvSpPr/>
          <p:nvPr/>
        </p:nvSpPr>
        <p:spPr>
          <a:xfrm>
            <a:off x="4276162" y="1699986"/>
            <a:ext cx="3218229" cy="3228965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Google Shape;400;p4">
            <a:extLst>
              <a:ext uri="{FF2B5EF4-FFF2-40B4-BE49-F238E27FC236}">
                <a16:creationId xmlns:a16="http://schemas.microsoft.com/office/drawing/2014/main" id="{24584542-6551-C260-B198-692ED90CCDD9}"/>
              </a:ext>
            </a:extLst>
          </p:cNvPr>
          <p:cNvSpPr txBox="1"/>
          <p:nvPr/>
        </p:nvSpPr>
        <p:spPr>
          <a:xfrm>
            <a:off x="2735227" y="5158014"/>
            <a:ext cx="5974058" cy="603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lvl="1" algn="ctr"/>
            <a:r>
              <a:rPr lang="en-US" sz="1600" b="1" err="1">
                <a:ea typeface="+mn-lt"/>
                <a:cs typeface="+mn-lt"/>
              </a:rPr>
              <a:t>Général</a:t>
            </a:r>
            <a:r>
              <a:rPr lang="en-US" sz="1600" b="1">
                <a:ea typeface="+mn-lt"/>
                <a:cs typeface="+mn-lt"/>
              </a:rPr>
              <a:t> Sylvain </a:t>
            </a:r>
            <a:r>
              <a:rPr lang="en-US" sz="1600" b="1" err="1">
                <a:ea typeface="+mn-lt"/>
                <a:cs typeface="+mn-lt"/>
              </a:rPr>
              <a:t>Hilairet</a:t>
            </a:r>
            <a:endParaRPr lang="en-US" sz="1600" b="1">
              <a:ea typeface="+mn-lt"/>
              <a:cs typeface="+mn-lt"/>
            </a:endParaRPr>
          </a:p>
          <a:p>
            <a:pPr lvl="1" algn="ctr">
              <a:spcBef>
                <a:spcPts val="400"/>
              </a:spcBef>
              <a:spcAft>
                <a:spcPts val="400"/>
              </a:spcAft>
            </a:pPr>
            <a:r>
              <a:rPr lang="en-US" sz="1600">
                <a:solidFill>
                  <a:schemeClr val="accent1"/>
                </a:solidFill>
                <a:ea typeface="+mn-lt"/>
                <a:cs typeface="+mn-lt"/>
              </a:rPr>
              <a:t>Chef de la Division Infrastructure et </a:t>
            </a:r>
            <a:r>
              <a:rPr lang="en-US" sz="1600" err="1">
                <a:solidFill>
                  <a:schemeClr val="accent1"/>
                </a:solidFill>
                <a:ea typeface="+mn-lt"/>
                <a:cs typeface="+mn-lt"/>
              </a:rPr>
              <a:t>énergie</a:t>
            </a:r>
            <a:r>
              <a:rPr lang="en-US" sz="1600">
                <a:solidFill>
                  <a:schemeClr val="accent1"/>
                </a:solidFill>
                <a:ea typeface="+mn-lt"/>
                <a:cs typeface="+mn-lt"/>
              </a:rPr>
              <a:t> </a:t>
            </a:r>
            <a:r>
              <a:rPr lang="en-US" sz="1600" err="1">
                <a:solidFill>
                  <a:schemeClr val="accent1"/>
                </a:solidFill>
                <a:ea typeface="+mn-lt"/>
                <a:cs typeface="+mn-lt"/>
              </a:rPr>
              <a:t>opérationnelle</a:t>
            </a:r>
            <a:r>
              <a:rPr lang="en-US" sz="1600" i="1">
                <a:solidFill>
                  <a:schemeClr val="accent1"/>
                </a:solidFill>
                <a:ea typeface="+mn-lt"/>
                <a:cs typeface="+mn-lt"/>
              </a:rPr>
              <a:t> </a:t>
            </a:r>
            <a:r>
              <a:rPr lang="en-US" sz="1600">
                <a:ea typeface="+mn-lt"/>
                <a:cs typeface="+mn-lt"/>
              </a:rPr>
              <a:t>Etat Major des </a:t>
            </a:r>
            <a:r>
              <a:rPr lang="en-US" sz="1600" err="1">
                <a:ea typeface="+mn-lt"/>
                <a:cs typeface="+mn-lt"/>
              </a:rPr>
              <a:t>Armées</a:t>
            </a:r>
            <a:r>
              <a:rPr lang="en-US" sz="1600" i="1">
                <a:ea typeface="+mn-lt"/>
                <a:cs typeface="+mn-lt"/>
              </a:rPr>
              <a:t>, Ministère des </a:t>
            </a:r>
            <a:r>
              <a:rPr lang="en-US" sz="1600" i="1" err="1">
                <a:ea typeface="+mn-lt"/>
                <a:cs typeface="+mn-lt"/>
              </a:rPr>
              <a:t>Armées</a:t>
            </a:r>
            <a:r>
              <a:rPr lang="en-US" sz="1600" i="1">
                <a:ea typeface="+mn-lt"/>
                <a:cs typeface="+mn-lt"/>
              </a:rPr>
              <a:t> </a:t>
            </a:r>
            <a:endParaRPr lang="en-US" sz="1600"/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7BBEEF46-C882-B48E-C1FD-3AB841568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217" y="488603"/>
            <a:ext cx="10382286" cy="1325563"/>
          </a:xfrm>
        </p:spPr>
        <p:txBody>
          <a:bodyPr>
            <a:normAutofit/>
          </a:bodyPr>
          <a:lstStyle/>
          <a:p>
            <a:r>
              <a:rPr lang="fr-FR" sz="4000">
                <a:solidFill>
                  <a:schemeClr val="tx2"/>
                </a:solidFill>
              </a:rPr>
              <a:t>Mot d’introduction</a:t>
            </a:r>
          </a:p>
        </p:txBody>
      </p:sp>
    </p:spTree>
    <p:extLst>
      <p:ext uri="{BB962C8B-B14F-4D97-AF65-F5344CB8AC3E}">
        <p14:creationId xmlns:p14="http://schemas.microsoft.com/office/powerpoint/2010/main" val="31248092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5C127-13D2-8645-FBD9-993E899F3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400;p4">
            <a:extLst>
              <a:ext uri="{FF2B5EF4-FFF2-40B4-BE49-F238E27FC236}">
                <a16:creationId xmlns:a16="http://schemas.microsoft.com/office/drawing/2014/main" id="{0FE52CB5-35AC-66A6-3BA0-C6E7ECF4D345}"/>
              </a:ext>
            </a:extLst>
          </p:cNvPr>
          <p:cNvSpPr txBox="1"/>
          <p:nvPr/>
        </p:nvSpPr>
        <p:spPr>
          <a:xfrm>
            <a:off x="4128487" y="5312111"/>
            <a:ext cx="3372281" cy="603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400"/>
              <a:buFont typeface="Trebuchet MS"/>
              <a:buNone/>
            </a:pPr>
            <a:r>
              <a:rPr lang="fr-FR" sz="1600" b="1" i="0" u="none" strike="noStrike" cap="none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Stéphane </a:t>
            </a:r>
            <a:r>
              <a:rPr lang="fr-FR" sz="1600" b="1" i="0" u="none" strike="noStrike" cap="none" err="1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Audrand</a:t>
            </a:r>
            <a:endParaRPr lang="fr-FR" sz="1600" b="1" i="0" u="none" strike="noStrike" cap="none">
              <a:solidFill>
                <a:schemeClr val="tx1"/>
              </a:solidFill>
              <a:latin typeface="+mj-lt"/>
              <a:ea typeface="Helvetica Neue"/>
              <a:cs typeface="Helvetica Neue"/>
              <a:sym typeface="Helvetica Neue"/>
            </a:endParaRPr>
          </a:p>
          <a:p>
            <a:pPr algn="ctr">
              <a:buClr>
                <a:srgbClr val="00148C"/>
              </a:buClr>
              <a:buSzPts val="1400"/>
            </a:pPr>
            <a:r>
              <a:rPr lang="fr-FR" sz="1600" b="0" i="1" u="none" strike="noStrike" cap="none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Consultant indépendant, </a:t>
            </a:r>
            <a:r>
              <a:rPr lang="en-US" sz="1600" b="0" i="1" u="none" strike="noStrike" cap="none" err="1">
                <a:solidFill>
                  <a:schemeClr val="tx1"/>
                </a:solidFill>
                <a:latin typeface="+mj-lt"/>
                <a:ea typeface="+mn-lt"/>
                <a:cs typeface="+mn-lt"/>
                <a:sym typeface="Helvetica Neue"/>
              </a:rPr>
              <a:t>o</a:t>
            </a:r>
            <a:r>
              <a:rPr lang="en-US" sz="1600" i="1" err="1">
                <a:ea typeface="+mn-lt"/>
                <a:cs typeface="+mn-lt"/>
              </a:rPr>
              <a:t>fficier</a:t>
            </a:r>
            <a:r>
              <a:rPr lang="en-US" sz="1600" i="1">
                <a:ea typeface="+mn-lt"/>
                <a:cs typeface="+mn-lt"/>
              </a:rPr>
              <a:t> de </a:t>
            </a:r>
            <a:r>
              <a:rPr lang="en-US" sz="1600" i="1" err="1">
                <a:ea typeface="+mn-lt"/>
                <a:cs typeface="+mn-lt"/>
              </a:rPr>
              <a:t>réserve</a:t>
            </a:r>
            <a:r>
              <a:rPr lang="en-US" sz="1600" i="1">
                <a:ea typeface="+mn-lt"/>
                <a:cs typeface="+mn-lt"/>
              </a:rPr>
              <a:t> et </a:t>
            </a:r>
            <a:r>
              <a:rPr lang="en-US" sz="1600" i="1" err="1">
                <a:ea typeface="+mn-lt"/>
                <a:cs typeface="+mn-lt"/>
              </a:rPr>
              <a:t>chercheur</a:t>
            </a:r>
            <a:r>
              <a:rPr lang="en-US" sz="1600" i="1">
                <a:ea typeface="+mn-lt"/>
                <a:cs typeface="+mn-lt"/>
              </a:rPr>
              <a:t> </a:t>
            </a:r>
            <a:r>
              <a:rPr lang="en-US" sz="1600" i="1" err="1">
                <a:ea typeface="+mn-lt"/>
                <a:cs typeface="+mn-lt"/>
              </a:rPr>
              <a:t>associé</a:t>
            </a:r>
            <a:r>
              <a:rPr lang="en-US" sz="1600" i="1">
                <a:ea typeface="+mn-lt"/>
                <a:cs typeface="+mn-lt"/>
              </a:rPr>
              <a:t> à </a:t>
            </a:r>
            <a:r>
              <a:rPr lang="en-US" sz="1600" i="1" err="1">
                <a:ea typeface="+mn-lt"/>
                <a:cs typeface="+mn-lt"/>
              </a:rPr>
              <a:t>l’Ifri</a:t>
            </a:r>
            <a:endParaRPr lang="en-US" sz="1600" i="1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400"/>
              <a:buFont typeface="Trebuchet MS"/>
              <a:buNone/>
            </a:pPr>
            <a:r>
              <a:rPr lang="fr-FR" sz="1600" b="0" i="1" u="none" strike="noStrike" cap="none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 </a:t>
            </a:r>
            <a:endParaRPr lang="fr-FR" sz="1600" b="0" i="1" u="none" strike="noStrike" cap="none">
              <a:solidFill>
                <a:schemeClr val="tx1"/>
              </a:solidFill>
              <a:latin typeface="+mj-lt"/>
              <a:ea typeface="Helvetica Neue"/>
              <a:cs typeface="Helvetica Neue"/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A97AFAB0-8D07-2D60-5623-C3B6452F9FBA}"/>
              </a:ext>
            </a:extLst>
          </p:cNvPr>
          <p:cNvSpPr/>
          <p:nvPr/>
        </p:nvSpPr>
        <p:spPr>
          <a:xfrm>
            <a:off x="4194628" y="1796856"/>
            <a:ext cx="3240000" cy="324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itre 8">
            <a:extLst>
              <a:ext uri="{FF2B5EF4-FFF2-40B4-BE49-F238E27FC236}">
                <a16:creationId xmlns:a16="http://schemas.microsoft.com/office/drawing/2014/main" id="{57BB8770-0F26-D329-C9D9-44E8E0BEC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217" y="488603"/>
            <a:ext cx="10382286" cy="1325563"/>
          </a:xfrm>
        </p:spPr>
        <p:txBody>
          <a:bodyPr>
            <a:normAutofit/>
          </a:bodyPr>
          <a:lstStyle/>
          <a:p>
            <a:r>
              <a:rPr lang="fr-FR" sz="4000">
                <a:solidFill>
                  <a:schemeClr val="tx2"/>
                </a:solidFill>
              </a:rPr>
              <a:t>Contexte géopolitique</a:t>
            </a:r>
          </a:p>
        </p:txBody>
      </p:sp>
    </p:spTree>
    <p:extLst>
      <p:ext uri="{BB962C8B-B14F-4D97-AF65-F5344CB8AC3E}">
        <p14:creationId xmlns:p14="http://schemas.microsoft.com/office/powerpoint/2010/main" val="8861610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DE52D-FC36-0604-074C-91F847061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20">
            <a:extLst>
              <a:ext uri="{FF2B5EF4-FFF2-40B4-BE49-F238E27FC236}">
                <a16:creationId xmlns:a16="http://schemas.microsoft.com/office/drawing/2014/main" id="{D3A674EE-7508-F697-582B-F1C3660BF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3162300"/>
            <a:ext cx="5334276" cy="865118"/>
          </a:xfrm>
        </p:spPr>
        <p:txBody>
          <a:bodyPr/>
          <a:lstStyle/>
          <a:p>
            <a:r>
              <a:rPr lang="fr-FR"/>
              <a:t>Q &amp; R – 10'</a:t>
            </a:r>
          </a:p>
        </p:txBody>
      </p:sp>
    </p:spTree>
    <p:extLst>
      <p:ext uri="{BB962C8B-B14F-4D97-AF65-F5344CB8AC3E}">
        <p14:creationId xmlns:p14="http://schemas.microsoft.com/office/powerpoint/2010/main" val="2189403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20">
            <a:extLst>
              <a:ext uri="{FF2B5EF4-FFF2-40B4-BE49-F238E27FC236}">
                <a16:creationId xmlns:a16="http://schemas.microsoft.com/office/drawing/2014/main" id="{334FEB9B-F849-8F88-FF6A-64A4F12B8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8996" y="2998995"/>
            <a:ext cx="6574728" cy="865118"/>
          </a:xfrm>
        </p:spPr>
        <p:txBody>
          <a:bodyPr/>
          <a:lstStyle/>
          <a:p>
            <a:r>
              <a:rPr lang="fr-FR" sz="4000">
                <a:cs typeface="Arial"/>
              </a:rPr>
              <a:t>Programme DEFENDRE</a:t>
            </a:r>
            <a:endParaRPr lang="en-US" sz="4000">
              <a:cs typeface="Arial"/>
            </a:endParaRP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D60F4AF5-A521-460D-A764-8FD8FB2EF0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98996" y="3741452"/>
            <a:ext cx="5791476" cy="72555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sz="2800" b="1">
                <a:solidFill>
                  <a:srgbClr val="FF6700"/>
                </a:solidFill>
                <a:cs typeface="Arial"/>
              </a:rPr>
              <a:t>Contexte, périmètre et objectifs</a:t>
            </a:r>
            <a:endParaRPr lang="fr-FR" sz="2800">
              <a:solidFill>
                <a:srgbClr val="000000"/>
              </a:solidFill>
              <a:cs typeface="Arial"/>
            </a:endParaRPr>
          </a:p>
          <a:p>
            <a:endParaRPr lang="fr-FR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76026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1AE7A-596A-CBE5-210C-3106D03E8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re 11">
            <a:extLst>
              <a:ext uri="{FF2B5EF4-FFF2-40B4-BE49-F238E27FC236}">
                <a16:creationId xmlns:a16="http://schemas.microsoft.com/office/drawing/2014/main" id="{D65C3679-089D-969B-1E28-4350985648BA}"/>
              </a:ext>
            </a:extLst>
          </p:cNvPr>
          <p:cNvSpPr>
            <a:spLocks noGrp="1"/>
          </p:cNvSpPr>
          <p:nvPr/>
        </p:nvSpPr>
        <p:spPr>
          <a:xfrm>
            <a:off x="1445786" y="510888"/>
            <a:ext cx="5368867" cy="6418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L’équipe DEFENDRE</a:t>
            </a:r>
          </a:p>
        </p:txBody>
      </p:sp>
      <p:sp>
        <p:nvSpPr>
          <p:cNvPr id="2" name="Google Shape;393;p4">
            <a:extLst>
              <a:ext uri="{FF2B5EF4-FFF2-40B4-BE49-F238E27FC236}">
                <a16:creationId xmlns:a16="http://schemas.microsoft.com/office/drawing/2014/main" id="{B1A43232-20C1-8E30-5E76-E90CAC0D51C0}"/>
              </a:ext>
            </a:extLst>
          </p:cNvPr>
          <p:cNvSpPr txBox="1"/>
          <p:nvPr/>
        </p:nvSpPr>
        <p:spPr>
          <a:xfrm>
            <a:off x="418567" y="2008471"/>
            <a:ext cx="3900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000" b="1" i="0" u="none" strike="noStrike" cap="none">
                <a:solidFill>
                  <a:schemeClr val="tx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Parrainage et coordination</a:t>
            </a:r>
            <a:endParaRPr lang="en-US" sz="2000" b="0" i="0" u="none" strike="noStrike" cap="none">
              <a:solidFill>
                <a:schemeClr val="tx2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4" name="Google Shape;396;p4">
            <a:extLst>
              <a:ext uri="{FF2B5EF4-FFF2-40B4-BE49-F238E27FC236}">
                <a16:creationId xmlns:a16="http://schemas.microsoft.com/office/drawing/2014/main" id="{E01ED0C3-2A6F-946E-4CAB-DD9D75947A29}"/>
              </a:ext>
            </a:extLst>
          </p:cNvPr>
          <p:cNvSpPr txBox="1"/>
          <p:nvPr/>
        </p:nvSpPr>
        <p:spPr>
          <a:xfrm>
            <a:off x="6457335" y="3886719"/>
            <a:ext cx="1410000" cy="4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400"/>
              <a:buFont typeface="Trebuchet MS"/>
              <a:buNone/>
            </a:pPr>
            <a:r>
              <a:rPr lang="fr-FR" sz="1200" b="1" i="0" u="none" strike="noStrike" cap="none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Alan Lemoine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400"/>
              <a:buFont typeface="Trebuchet MS"/>
              <a:buNone/>
            </a:pPr>
            <a:r>
              <a:rPr lang="fr-FR" sz="1200" b="0" i="1" u="none" strike="noStrike" cap="none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Chargé de projet</a:t>
            </a:r>
            <a:endParaRPr lang="fr-FR" sz="1200" b="0" i="1" u="none" strike="noStrike" cap="none">
              <a:solidFill>
                <a:schemeClr val="tx1"/>
              </a:solidFill>
              <a:latin typeface="+mj-lt"/>
              <a:ea typeface="Helvetica Neue"/>
              <a:cs typeface="Helvetica Neue"/>
            </a:endParaRPr>
          </a:p>
        </p:txBody>
      </p:sp>
      <p:sp>
        <p:nvSpPr>
          <p:cNvPr id="5" name="Google Shape;397;p4">
            <a:extLst>
              <a:ext uri="{FF2B5EF4-FFF2-40B4-BE49-F238E27FC236}">
                <a16:creationId xmlns:a16="http://schemas.microsoft.com/office/drawing/2014/main" id="{7F9457C7-7A8A-0384-D5A1-9DB8F415A851}"/>
              </a:ext>
            </a:extLst>
          </p:cNvPr>
          <p:cNvSpPr txBox="1"/>
          <p:nvPr/>
        </p:nvSpPr>
        <p:spPr>
          <a:xfrm>
            <a:off x="4787660" y="3886731"/>
            <a:ext cx="1410000" cy="4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400"/>
              <a:buFont typeface="Trebuchet MS"/>
              <a:buNone/>
            </a:pPr>
            <a:r>
              <a:rPr lang="fr-FR" sz="1200" b="1" i="0" u="none" strike="noStrike" cap="none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Noémie Rebière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400"/>
              <a:buFont typeface="Trebuchet MS"/>
              <a:buNone/>
            </a:pPr>
            <a:r>
              <a:rPr lang="fr-FR" sz="1200" b="0" i="1" u="none" strike="noStrike" cap="none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Cheffe de projet</a:t>
            </a:r>
            <a:endParaRPr lang="fr-FR" sz="1200" b="0" i="1" u="none" strike="noStrike" cap="none">
              <a:solidFill>
                <a:schemeClr val="tx1"/>
              </a:solidFill>
              <a:latin typeface="+mj-lt"/>
              <a:ea typeface="Helvetica Neue"/>
              <a:cs typeface="Helvetica Neue"/>
            </a:endParaRPr>
          </a:p>
        </p:txBody>
      </p:sp>
      <p:pic>
        <p:nvPicPr>
          <p:cNvPr id="7" name="Google Shape;402;p4" title="PHOTO UP-20241217-THE SHIFT PROJECT-274.jpg">
            <a:extLst>
              <a:ext uri="{FF2B5EF4-FFF2-40B4-BE49-F238E27FC236}">
                <a16:creationId xmlns:a16="http://schemas.microsoft.com/office/drawing/2014/main" id="{AAF0F45F-7AB6-1ED0-E3F3-30B9487789E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33368"/>
          <a:stretch/>
        </p:blipFill>
        <p:spPr>
          <a:xfrm>
            <a:off x="1663141" y="4579818"/>
            <a:ext cx="1283100" cy="12825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8" name="Google Shape;403;p4" title="PHOTO UP-20241217-THE SHIFT PROJECT-277.jpg">
            <a:extLst>
              <a:ext uri="{FF2B5EF4-FFF2-40B4-BE49-F238E27FC236}">
                <a16:creationId xmlns:a16="http://schemas.microsoft.com/office/drawing/2014/main" id="{3F203AF0-C123-DB5C-238C-F90D67C7405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b="33466"/>
          <a:stretch/>
        </p:blipFill>
        <p:spPr>
          <a:xfrm>
            <a:off x="771255" y="2560523"/>
            <a:ext cx="1283100" cy="12546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9" name="Google Shape;406;p4">
            <a:extLst>
              <a:ext uri="{FF2B5EF4-FFF2-40B4-BE49-F238E27FC236}">
                <a16:creationId xmlns:a16="http://schemas.microsoft.com/office/drawing/2014/main" id="{0DEDB4CC-9F5E-810A-5219-76EC42BEA236}"/>
              </a:ext>
            </a:extLst>
          </p:cNvPr>
          <p:cNvSpPr txBox="1"/>
          <p:nvPr/>
        </p:nvSpPr>
        <p:spPr>
          <a:xfrm>
            <a:off x="4756644" y="2008135"/>
            <a:ext cx="3160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000" b="1" i="0" u="none" strike="noStrike" cap="none">
                <a:solidFill>
                  <a:schemeClr val="tx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Pilotage</a:t>
            </a:r>
            <a:endParaRPr lang="en-US" sz="2000" b="0" i="0" u="none" strike="noStrike" cap="none">
              <a:solidFill>
                <a:schemeClr val="tx2"/>
              </a:solidFill>
              <a:latin typeface="Helvetica Neue"/>
              <a:ea typeface="Helvetica Neue"/>
              <a:cs typeface="Helvetica Neue"/>
            </a:endParaRPr>
          </a:p>
        </p:txBody>
      </p:sp>
      <p:pic>
        <p:nvPicPr>
          <p:cNvPr id="10" name="Google Shape;407;p4" title="PHOTO UP-20241217-THE SHIFT PROJECT-4.jpg">
            <a:extLst>
              <a:ext uri="{FF2B5EF4-FFF2-40B4-BE49-F238E27FC236}">
                <a16:creationId xmlns:a16="http://schemas.microsoft.com/office/drawing/2014/main" id="{87B86E58-3FDF-8ECD-5097-C51A448A6C9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4340" b="30492"/>
          <a:stretch/>
        </p:blipFill>
        <p:spPr>
          <a:xfrm>
            <a:off x="6520787" y="2560523"/>
            <a:ext cx="1283100" cy="12546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1" name="Google Shape;411;p4" title="10.png">
            <a:extLst>
              <a:ext uri="{FF2B5EF4-FFF2-40B4-BE49-F238E27FC236}">
                <a16:creationId xmlns:a16="http://schemas.microsoft.com/office/drawing/2014/main" id="{65F2129F-CAC1-5EF9-5ECE-94E6C6FFD168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162788" y="2568511"/>
            <a:ext cx="1283100" cy="12831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2" name="Google Shape;412;p4" title="Capture d’écran 2025-05-22 à 09.51.32.png">
            <a:extLst>
              <a:ext uri="{FF2B5EF4-FFF2-40B4-BE49-F238E27FC236}">
                <a16:creationId xmlns:a16="http://schemas.microsoft.com/office/drawing/2014/main" id="{D50F06E3-B924-213B-CED2-35D51BF9C4E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l="17193" t="8608" r="6288" b="6659"/>
          <a:stretch/>
        </p:blipFill>
        <p:spPr>
          <a:xfrm>
            <a:off x="4851108" y="2543125"/>
            <a:ext cx="1283100" cy="1289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4" name="Google Shape;415;p4">
            <a:extLst>
              <a:ext uri="{FF2B5EF4-FFF2-40B4-BE49-F238E27FC236}">
                <a16:creationId xmlns:a16="http://schemas.microsoft.com/office/drawing/2014/main" id="{A2C20470-80CD-20A7-CFD5-E3D48C1E7412}"/>
              </a:ext>
            </a:extLst>
          </p:cNvPr>
          <p:cNvSpPr txBox="1"/>
          <p:nvPr/>
        </p:nvSpPr>
        <p:spPr>
          <a:xfrm>
            <a:off x="4751913" y="5878643"/>
            <a:ext cx="1626600" cy="4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400"/>
              <a:buFont typeface="Trebuchet MS"/>
              <a:buNone/>
            </a:pPr>
            <a:r>
              <a:rPr lang="fr-FR" sz="1200" b="1" i="0" u="none" strike="noStrike" cap="none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Alexandre François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400"/>
              <a:buFont typeface="Trebuchet MS"/>
              <a:buNone/>
            </a:pPr>
            <a:r>
              <a:rPr lang="fr-FR" sz="1200" b="0" i="1" u="none" strike="noStrike" cap="none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Chargé de projet</a:t>
            </a:r>
            <a:endParaRPr lang="fr-FR" sz="1200" b="0" i="1" u="none" strike="noStrike" cap="none">
              <a:solidFill>
                <a:schemeClr val="tx1"/>
              </a:solidFill>
              <a:latin typeface="+mj-lt"/>
              <a:ea typeface="Helvetica Neue"/>
              <a:cs typeface="Helvetica Neue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B6504E5-EA46-20B7-7BFF-7F3BE5B1D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8616" y="2627905"/>
            <a:ext cx="1283100" cy="125046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Google Shape;413;p4">
            <a:extLst>
              <a:ext uri="{FF2B5EF4-FFF2-40B4-BE49-F238E27FC236}">
                <a16:creationId xmlns:a16="http://schemas.microsoft.com/office/drawing/2014/main" id="{53587418-9913-FE16-6379-FB97475C92ED}"/>
              </a:ext>
            </a:extLst>
          </p:cNvPr>
          <p:cNvSpPr txBox="1">
            <a:spLocks/>
          </p:cNvSpPr>
          <p:nvPr/>
        </p:nvSpPr>
        <p:spPr>
          <a:xfrm>
            <a:off x="8246282" y="3951030"/>
            <a:ext cx="1814906" cy="4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400"/>
              <a:buFont typeface="Trebuchet MS"/>
              <a:buNone/>
            </a:pPr>
            <a:r>
              <a:rPr lang="fr-FR" sz="1200" b="1" i="0" u="none" strike="noStrike" cap="none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Mona Poulain</a:t>
            </a:r>
            <a:endParaRPr lang="fr-FR" sz="1200" b="1" i="0" u="none" strike="noStrike" cap="none">
              <a:solidFill>
                <a:schemeClr val="tx1"/>
              </a:solidFill>
              <a:latin typeface="+mj-lt"/>
              <a:ea typeface="Helvetica Neue"/>
              <a:cs typeface="Helvetica Neu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400"/>
              <a:buFont typeface="Trebuchet MS"/>
              <a:buNone/>
            </a:pPr>
            <a:r>
              <a:rPr lang="fr-FR" sz="1200" b="0" i="1" u="none" strike="noStrike" cap="none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Pilote communication</a:t>
            </a:r>
            <a:endParaRPr lang="fr-FR" sz="1200" b="0" i="1" u="none" strike="noStrike" cap="none">
              <a:solidFill>
                <a:schemeClr val="tx1"/>
              </a:solidFill>
              <a:latin typeface="+mj-lt"/>
              <a:ea typeface="Helvetica Neue"/>
              <a:cs typeface="Helvetica Neue"/>
            </a:endParaRPr>
          </a:p>
        </p:txBody>
      </p:sp>
      <p:pic>
        <p:nvPicPr>
          <p:cNvPr id="19" name="Google Shape;403;p4">
            <a:extLst>
              <a:ext uri="{FF2B5EF4-FFF2-40B4-BE49-F238E27FC236}">
                <a16:creationId xmlns:a16="http://schemas.microsoft.com/office/drawing/2014/main" id="{2BF6923A-C271-3C27-7C3F-CAFD0C2F846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rcRect l="4537" r="4537"/>
          <a:stretch/>
        </p:blipFill>
        <p:spPr>
          <a:xfrm>
            <a:off x="4903582" y="4546358"/>
            <a:ext cx="1283100" cy="12546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0" name="Google Shape;403;p4">
            <a:extLst>
              <a:ext uri="{FF2B5EF4-FFF2-40B4-BE49-F238E27FC236}">
                <a16:creationId xmlns:a16="http://schemas.microsoft.com/office/drawing/2014/main" id="{9B046AE3-69F5-BF01-F4E6-CF78751A95DC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rcRect t="1925" b="1925"/>
          <a:stretch/>
        </p:blipFill>
        <p:spPr>
          <a:xfrm>
            <a:off x="2535465" y="2560523"/>
            <a:ext cx="1283100" cy="12546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5" name="Google Shape;413;p4">
            <a:extLst>
              <a:ext uri="{FF2B5EF4-FFF2-40B4-BE49-F238E27FC236}">
                <a16:creationId xmlns:a16="http://schemas.microsoft.com/office/drawing/2014/main" id="{C3ED1E0A-283C-8A3F-8E4F-24ED97DE3423}"/>
              </a:ext>
            </a:extLst>
          </p:cNvPr>
          <p:cNvSpPr txBox="1">
            <a:spLocks/>
          </p:cNvSpPr>
          <p:nvPr/>
        </p:nvSpPr>
        <p:spPr>
          <a:xfrm>
            <a:off x="9061490" y="5859144"/>
            <a:ext cx="1945874" cy="402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400"/>
              <a:buFont typeface="Trebuchet MS"/>
              <a:buNone/>
            </a:pPr>
            <a:r>
              <a:rPr lang="fr-FR" sz="1200" b="1" i="0" u="none" strike="noStrike" cap="none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Solène </a:t>
            </a:r>
            <a:r>
              <a:rPr lang="fr-FR" sz="1200" b="1" i="0" u="none" strike="noStrike" cap="none" err="1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Monchablon</a:t>
            </a:r>
            <a:r>
              <a:rPr lang="fr-FR" sz="1200" b="1" i="0" u="none" strike="noStrike" cap="none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 </a:t>
            </a:r>
            <a:endParaRPr lang="fr-FR" sz="1200" b="1" i="0" u="none" strike="noStrike" cap="none">
              <a:solidFill>
                <a:schemeClr val="tx1"/>
              </a:solidFill>
              <a:latin typeface="+mj-lt"/>
              <a:ea typeface="Helvetica Neue"/>
              <a:cs typeface="Helvetica Neu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400"/>
              <a:buFont typeface="Trebuchet MS"/>
              <a:buNone/>
            </a:pPr>
            <a:r>
              <a:rPr lang="fr-FR" sz="1200" b="0" i="1" u="none" strike="noStrike" cap="none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Chargée de communication</a:t>
            </a:r>
            <a:endParaRPr lang="fr-FR" sz="1200" b="0" i="1" u="none" strike="noStrike" cap="none">
              <a:solidFill>
                <a:schemeClr val="tx1"/>
              </a:solidFill>
              <a:latin typeface="+mj-lt"/>
              <a:ea typeface="Helvetica Neue"/>
              <a:cs typeface="Helvetica Neue"/>
            </a:endParaRPr>
          </a:p>
        </p:txBody>
      </p:sp>
      <p:pic>
        <p:nvPicPr>
          <p:cNvPr id="27" name="Google Shape;411;p4" title="10.png">
            <a:extLst>
              <a:ext uri="{FF2B5EF4-FFF2-40B4-BE49-F238E27FC236}">
                <a16:creationId xmlns:a16="http://schemas.microsoft.com/office/drawing/2014/main" id="{6666BCD0-FA8A-D130-429F-758E8BAF77B3}"/>
              </a:ext>
            </a:extLst>
          </p:cNvPr>
          <p:cNvPicPr preferRelativeResize="0"/>
          <p:nvPr/>
        </p:nvPicPr>
        <p:blipFill rotWithShape="1">
          <a:blip r:embed="rId11"/>
          <a:srcRect/>
          <a:stretch/>
        </p:blipFill>
        <p:spPr>
          <a:xfrm>
            <a:off x="9344004" y="4529018"/>
            <a:ext cx="1283100" cy="12831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5" name="Google Shape;402;p4" title="PHOTO UP-20241217-THE SHIFT PROJECT-274.jpg">
            <a:extLst>
              <a:ext uri="{FF2B5EF4-FFF2-40B4-BE49-F238E27FC236}">
                <a16:creationId xmlns:a16="http://schemas.microsoft.com/office/drawing/2014/main" id="{456BAD6B-4958-7C18-F90B-18E72E34591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33368"/>
          <a:stretch/>
        </p:blipFill>
        <p:spPr>
          <a:xfrm>
            <a:off x="1663141" y="4579818"/>
            <a:ext cx="1283100" cy="12825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6" name="Google Shape;403;p4" title="PHOTO UP-20241217-THE SHIFT PROJECT-277.jpg">
            <a:extLst>
              <a:ext uri="{FF2B5EF4-FFF2-40B4-BE49-F238E27FC236}">
                <a16:creationId xmlns:a16="http://schemas.microsoft.com/office/drawing/2014/main" id="{E737E56C-BA50-59B7-D606-9151019F856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b="33466"/>
          <a:stretch/>
        </p:blipFill>
        <p:spPr>
          <a:xfrm>
            <a:off x="771255" y="2560523"/>
            <a:ext cx="1283100" cy="12546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8" name="Google Shape;407;p4" title="PHOTO UP-20241217-THE SHIFT PROJECT-4.jpg">
            <a:extLst>
              <a:ext uri="{FF2B5EF4-FFF2-40B4-BE49-F238E27FC236}">
                <a16:creationId xmlns:a16="http://schemas.microsoft.com/office/drawing/2014/main" id="{6C736467-38DF-38EC-2970-06E642C827E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4340" b="30492"/>
          <a:stretch/>
        </p:blipFill>
        <p:spPr>
          <a:xfrm>
            <a:off x="6520787" y="2560523"/>
            <a:ext cx="1283100" cy="12546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9" name="Google Shape;411;p4" title="10.png">
            <a:extLst>
              <a:ext uri="{FF2B5EF4-FFF2-40B4-BE49-F238E27FC236}">
                <a16:creationId xmlns:a16="http://schemas.microsoft.com/office/drawing/2014/main" id="{415F5DD5-6EE5-0A5C-FF4B-46D2ECC9C4D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162788" y="2568511"/>
            <a:ext cx="1283100" cy="12831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0" name="Google Shape;412;p4" title="Capture d’écran 2025-05-22 à 09.51.32.png">
            <a:extLst>
              <a:ext uri="{FF2B5EF4-FFF2-40B4-BE49-F238E27FC236}">
                <a16:creationId xmlns:a16="http://schemas.microsoft.com/office/drawing/2014/main" id="{303BE406-2F20-A197-215C-28DC7642D6AD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l="17193" t="8608" r="6288" b="6659"/>
          <a:stretch/>
        </p:blipFill>
        <p:spPr>
          <a:xfrm>
            <a:off x="4851108" y="2543125"/>
            <a:ext cx="1283100" cy="1289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41" name="Google Shape;413;p4">
            <a:extLst>
              <a:ext uri="{FF2B5EF4-FFF2-40B4-BE49-F238E27FC236}">
                <a16:creationId xmlns:a16="http://schemas.microsoft.com/office/drawing/2014/main" id="{A5D436CE-4DB0-A797-69C7-943A9E83545D}"/>
              </a:ext>
            </a:extLst>
          </p:cNvPr>
          <p:cNvSpPr txBox="1"/>
          <p:nvPr/>
        </p:nvSpPr>
        <p:spPr>
          <a:xfrm>
            <a:off x="9921525" y="3897622"/>
            <a:ext cx="1803000" cy="4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400"/>
              <a:buFont typeface="Trebuchet MS"/>
              <a:buNone/>
            </a:pPr>
            <a:r>
              <a:rPr lang="fr-FR" sz="1200" b="1" i="0" u="none" strike="noStrike" cap="none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Héloïse </a:t>
            </a:r>
            <a:r>
              <a:rPr lang="fr-FR" sz="1200" b="1" i="0" u="none" strike="noStrike" cap="none" err="1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Lesimple</a:t>
            </a:r>
            <a:endParaRPr lang="fr-FR" sz="1200" b="1" i="0" u="none" strike="noStrike" cap="none">
              <a:solidFill>
                <a:schemeClr val="tx1"/>
              </a:solidFill>
              <a:latin typeface="+mj-lt"/>
              <a:ea typeface="Helvetica Neue"/>
              <a:cs typeface="Helvetica Neu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400"/>
              <a:buFont typeface="Trebuchet MS"/>
              <a:buNone/>
            </a:pPr>
            <a:r>
              <a:rPr lang="fr-FR" sz="1200" b="0" i="1" u="none" strike="noStrike" cap="none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Conseillère affaires publiques</a:t>
            </a:r>
            <a:endParaRPr lang="fr-FR" sz="1200" b="0" i="1" u="none" strike="noStrike" cap="none">
              <a:solidFill>
                <a:schemeClr val="tx1"/>
              </a:solidFill>
              <a:latin typeface="+mj-lt"/>
              <a:ea typeface="Helvetica Neue"/>
              <a:cs typeface="Helvetica Neue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5C32B751-41AD-3C2E-9B18-3FD0B5DDBC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8616" y="2627905"/>
            <a:ext cx="1283100" cy="125046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Google Shape;406;p4">
            <a:extLst>
              <a:ext uri="{FF2B5EF4-FFF2-40B4-BE49-F238E27FC236}">
                <a16:creationId xmlns:a16="http://schemas.microsoft.com/office/drawing/2014/main" id="{30D3C5B5-FDA2-BF5D-DCD4-0009FA385C32}"/>
              </a:ext>
            </a:extLst>
          </p:cNvPr>
          <p:cNvSpPr txBox="1"/>
          <p:nvPr/>
        </p:nvSpPr>
        <p:spPr>
          <a:xfrm>
            <a:off x="8398197" y="2008135"/>
            <a:ext cx="3160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000" b="1" i="0" u="none" strike="noStrike" cap="none">
                <a:solidFill>
                  <a:schemeClr val="tx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Support</a:t>
            </a:r>
            <a:endParaRPr lang="en-US" sz="2000" b="0" i="0" u="none" strike="noStrike" cap="none">
              <a:solidFill>
                <a:schemeClr val="tx2"/>
              </a:solidFill>
              <a:latin typeface="Helvetica Neue"/>
              <a:ea typeface="Helvetica Neue"/>
              <a:cs typeface="Helvetica Neue"/>
            </a:endParaRPr>
          </a:p>
        </p:txBody>
      </p:sp>
      <p:pic>
        <p:nvPicPr>
          <p:cNvPr id="47" name="Google Shape;403;p4">
            <a:extLst>
              <a:ext uri="{FF2B5EF4-FFF2-40B4-BE49-F238E27FC236}">
                <a16:creationId xmlns:a16="http://schemas.microsoft.com/office/drawing/2014/main" id="{45EF6F77-A3C7-DB27-4C1B-A351ED0500CE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rcRect l="4537" r="4537"/>
          <a:stretch/>
        </p:blipFill>
        <p:spPr>
          <a:xfrm>
            <a:off x="4903582" y="4546358"/>
            <a:ext cx="1283100" cy="12546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8" name="Google Shape;403;p4">
            <a:extLst>
              <a:ext uri="{FF2B5EF4-FFF2-40B4-BE49-F238E27FC236}">
                <a16:creationId xmlns:a16="http://schemas.microsoft.com/office/drawing/2014/main" id="{EC69838E-2C1E-9FA8-0141-ADF38783950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rcRect t="1925" b="1925"/>
          <a:stretch/>
        </p:blipFill>
        <p:spPr>
          <a:xfrm>
            <a:off x="2535465" y="2560523"/>
            <a:ext cx="1283100" cy="12546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3" name="Google Shape;400;p4">
            <a:extLst>
              <a:ext uri="{FF2B5EF4-FFF2-40B4-BE49-F238E27FC236}">
                <a16:creationId xmlns:a16="http://schemas.microsoft.com/office/drawing/2014/main" id="{2827570A-308D-17EE-33A5-55C8B56CA240}"/>
              </a:ext>
            </a:extLst>
          </p:cNvPr>
          <p:cNvSpPr txBox="1"/>
          <p:nvPr/>
        </p:nvSpPr>
        <p:spPr>
          <a:xfrm>
            <a:off x="440246" y="3851611"/>
            <a:ext cx="1980559" cy="603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400"/>
              <a:buFont typeface="Trebuchet MS"/>
              <a:buNone/>
            </a:pPr>
            <a:r>
              <a:rPr lang="fr-FR" sz="1200" b="1" i="0" u="none" strike="noStrike" cap="none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Jean-Marc Jancovici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400"/>
              <a:buFont typeface="Trebuchet MS"/>
              <a:buNone/>
            </a:pPr>
            <a:r>
              <a:rPr lang="fr-FR" sz="1200" b="0" i="1" u="none" strike="noStrike" cap="none">
                <a:solidFill>
                  <a:schemeClr val="accent1"/>
                </a:solidFill>
                <a:latin typeface="+mj-lt"/>
                <a:ea typeface="Helvetica Neue"/>
                <a:cs typeface="Helvetica Neue"/>
                <a:sym typeface="Helvetica Neue"/>
              </a:rPr>
              <a:t>Président The Shift Project</a:t>
            </a:r>
            <a:endParaRPr lang="fr-FR" sz="1200" b="0" i="1" u="none" strike="noStrike" cap="none">
              <a:solidFill>
                <a:schemeClr val="accent1"/>
              </a:solidFill>
              <a:latin typeface="+mj-lt"/>
              <a:ea typeface="Helvetica Neue"/>
              <a:cs typeface="Helvetica Neu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400"/>
              <a:buFont typeface="Trebuchet MS"/>
              <a:buNone/>
            </a:pPr>
            <a:r>
              <a:rPr lang="fr-FR" sz="1200" b="0" i="1" u="none" strike="noStrike" cap="none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Parrain du Programme</a:t>
            </a:r>
            <a:endParaRPr lang="fr-FR" sz="1200" b="0" i="1" u="none" strike="noStrike" cap="none">
              <a:solidFill>
                <a:schemeClr val="tx1"/>
              </a:solidFill>
              <a:latin typeface="+mj-lt"/>
              <a:ea typeface="Helvetica Neue"/>
              <a:cs typeface="Helvetica Neue"/>
            </a:endParaRPr>
          </a:p>
        </p:txBody>
      </p:sp>
      <p:sp>
        <p:nvSpPr>
          <p:cNvPr id="21" name="Google Shape;415;p4">
            <a:extLst>
              <a:ext uri="{FF2B5EF4-FFF2-40B4-BE49-F238E27FC236}">
                <a16:creationId xmlns:a16="http://schemas.microsoft.com/office/drawing/2014/main" id="{D8E6F9D6-7157-D253-61F0-C1F68ACA3898}"/>
              </a:ext>
            </a:extLst>
          </p:cNvPr>
          <p:cNvSpPr txBox="1"/>
          <p:nvPr/>
        </p:nvSpPr>
        <p:spPr>
          <a:xfrm>
            <a:off x="2252360" y="3869476"/>
            <a:ext cx="1892273" cy="1026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 fontAlgn="base"/>
            <a:r>
              <a:rPr lang="fr-FR" sz="1200" b="1">
                <a:solidFill>
                  <a:schemeClr val="tx1"/>
                </a:solidFill>
                <a:latin typeface="+mj-lt"/>
                <a:cs typeface="Helvetica"/>
              </a:rPr>
              <a:t>Laurent </a:t>
            </a:r>
            <a:r>
              <a:rPr lang="fr-FR" sz="1200" b="1" err="1">
                <a:solidFill>
                  <a:schemeClr val="tx1"/>
                </a:solidFill>
                <a:latin typeface="+mj-lt"/>
                <a:cs typeface="Helvetica"/>
              </a:rPr>
              <a:t>Lherbette</a:t>
            </a:r>
            <a:r>
              <a:rPr lang="fr-FR" sz="1200" b="1">
                <a:solidFill>
                  <a:schemeClr val="tx1"/>
                </a:solidFill>
                <a:latin typeface="+mj-lt"/>
                <a:cs typeface="Helvetica"/>
              </a:rPr>
              <a:t>​</a:t>
            </a:r>
            <a:br>
              <a:rPr lang="fr-FR" sz="1200">
                <a:latin typeface="+mj-lt"/>
                <a:cs typeface="Helvetica" panose="020B0604020202020204" pitchFamily="34" charset="0"/>
              </a:rPr>
            </a:br>
            <a:r>
              <a:rPr lang="fr-FR" sz="1200" i="1">
                <a:solidFill>
                  <a:schemeClr val="accent1"/>
                </a:solidFill>
                <a:latin typeface="+mj-lt"/>
                <a:cs typeface="Helvetica"/>
              </a:rPr>
              <a:t>GCA 2S</a:t>
            </a:r>
          </a:p>
          <a:p>
            <a:pPr algn="ctr" fontAlgn="base"/>
            <a:r>
              <a:rPr lang="fr-FR" sz="1200" i="1">
                <a:solidFill>
                  <a:schemeClr val="tx1"/>
                </a:solidFill>
                <a:latin typeface="+mj-lt"/>
                <a:cs typeface="Helvetica"/>
              </a:rPr>
              <a:t>Soutien du Programme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400"/>
              <a:buFont typeface="Trebuchet MS"/>
              <a:buNone/>
            </a:pPr>
            <a:endParaRPr lang="fr-FR" sz="1200" b="0" i="1" u="none" strike="noStrike" cap="none">
              <a:solidFill>
                <a:schemeClr val="tx1"/>
              </a:solidFill>
              <a:latin typeface="+mj-lt"/>
              <a:ea typeface="Helvetica Neue"/>
              <a:cs typeface="Helvetica" panose="020B0604020202020204" pitchFamily="34" charset="0"/>
              <a:sym typeface="Helvetica Neue"/>
            </a:endParaRPr>
          </a:p>
        </p:txBody>
      </p:sp>
      <p:sp>
        <p:nvSpPr>
          <p:cNvPr id="23" name="Google Shape;395;p4">
            <a:extLst>
              <a:ext uri="{FF2B5EF4-FFF2-40B4-BE49-F238E27FC236}">
                <a16:creationId xmlns:a16="http://schemas.microsoft.com/office/drawing/2014/main" id="{42007DB2-E5B2-A0FD-7DA0-1F18AD41E493}"/>
              </a:ext>
            </a:extLst>
          </p:cNvPr>
          <p:cNvSpPr txBox="1"/>
          <p:nvPr/>
        </p:nvSpPr>
        <p:spPr>
          <a:xfrm>
            <a:off x="1079491" y="5929445"/>
            <a:ext cx="2450400" cy="66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400"/>
              <a:buFont typeface="Trebuchet MS"/>
              <a:buNone/>
            </a:pPr>
            <a:r>
              <a:rPr lang="fr-FR" sz="1200" b="1" i="0" u="none" strike="noStrike" cap="none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Jean-Noël Geist</a:t>
            </a:r>
            <a:endParaRPr lang="fr-FR" sz="1200" b="1" i="0" u="none" strike="noStrike" cap="none">
              <a:solidFill>
                <a:schemeClr val="tx1"/>
              </a:solidFill>
              <a:latin typeface="+mj-lt"/>
              <a:ea typeface="Helvetica Neue"/>
              <a:cs typeface="Helvetica Neue"/>
            </a:endParaRPr>
          </a:p>
          <a:p>
            <a:pPr algn="ctr">
              <a:buClr>
                <a:srgbClr val="00148C"/>
              </a:buClr>
              <a:buSzPts val="1400"/>
            </a:pPr>
            <a:r>
              <a:rPr lang="fr-FR" sz="1200" b="0" i="1" u="none" strike="noStrike" cap="none">
                <a:solidFill>
                  <a:schemeClr val="accent1"/>
                </a:solidFill>
                <a:latin typeface="+mj-lt"/>
                <a:ea typeface="Helvetica Neue"/>
                <a:cs typeface="Helvetica Neue"/>
                <a:sym typeface="Helvetica Neue"/>
              </a:rPr>
              <a:t>Responsable Affaires </a:t>
            </a:r>
            <a:r>
              <a:rPr lang="fr-FR" sz="1200" i="1">
                <a:solidFill>
                  <a:schemeClr val="accent1"/>
                </a:solidFill>
                <a:latin typeface="+mj-lt"/>
                <a:ea typeface="Helvetica Neue"/>
                <a:cs typeface="Helvetica Neue"/>
                <a:sym typeface="Helvetica Neue"/>
              </a:rPr>
              <a:t>publiques</a:t>
            </a:r>
            <a:endParaRPr lang="fr-FR" sz="1200" i="1">
              <a:solidFill>
                <a:schemeClr val="accent1"/>
              </a:solidFill>
              <a:latin typeface="+mj-lt"/>
              <a:ea typeface="Helvetica Neue"/>
              <a:cs typeface="Helvetica Neu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rebuchet MS"/>
              <a:buNone/>
            </a:pPr>
            <a:r>
              <a:rPr lang="fr-FR" sz="1200" i="1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Coordinateur</a:t>
            </a:r>
            <a:r>
              <a:rPr lang="fr-FR" sz="1200" b="0" i="1" u="none" strike="noStrike" cap="none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 du Programme</a:t>
            </a:r>
            <a:endParaRPr lang="fr-FR" sz="1200" b="1" i="0" u="none" strike="noStrike" cap="none">
              <a:solidFill>
                <a:schemeClr val="tx1"/>
              </a:solidFill>
              <a:latin typeface="+mj-lt"/>
              <a:ea typeface="Helvetica Neue"/>
              <a:cs typeface="Helvetica Neue"/>
            </a:endParaRPr>
          </a:p>
        </p:txBody>
      </p:sp>
      <p:sp>
        <p:nvSpPr>
          <p:cNvPr id="30" name="Google Shape;415;p4">
            <a:extLst>
              <a:ext uri="{FF2B5EF4-FFF2-40B4-BE49-F238E27FC236}">
                <a16:creationId xmlns:a16="http://schemas.microsoft.com/office/drawing/2014/main" id="{3207BF98-3ED8-F231-11F9-435845E2D9BE}"/>
              </a:ext>
            </a:extLst>
          </p:cNvPr>
          <p:cNvSpPr txBox="1"/>
          <p:nvPr/>
        </p:nvSpPr>
        <p:spPr>
          <a:xfrm>
            <a:off x="6378513" y="5878643"/>
            <a:ext cx="1626600" cy="4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400"/>
              <a:buFont typeface="Trebuchet MS"/>
              <a:buNone/>
            </a:pPr>
            <a:r>
              <a:rPr lang="fr-FR" sz="1200" b="1" i="0" u="none" strike="noStrike" cap="none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Louis </a:t>
            </a:r>
            <a:r>
              <a:rPr lang="fr-FR" sz="1200" b="1" i="0" u="none" strike="noStrike" cap="none" err="1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Ollion</a:t>
            </a:r>
            <a:endParaRPr lang="fr-FR" sz="1200" b="1" i="0" u="none" strike="noStrike" cap="none">
              <a:solidFill>
                <a:schemeClr val="tx1"/>
              </a:solidFill>
              <a:latin typeface="+mj-lt"/>
              <a:ea typeface="Helvetica Neue"/>
              <a:cs typeface="Helvetica Neue"/>
              <a:sym typeface="Helvetica Neu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400"/>
              <a:buFont typeface="Trebuchet MS"/>
              <a:buNone/>
            </a:pPr>
            <a:r>
              <a:rPr lang="fr-FR" sz="1200" b="0" i="1" u="none" strike="noStrike" cap="none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Expert minerais</a:t>
            </a:r>
            <a:endParaRPr lang="fr-FR" sz="1200" b="0" i="1" u="none" strike="noStrike" cap="none">
              <a:solidFill>
                <a:schemeClr val="tx1"/>
              </a:solidFill>
              <a:latin typeface="+mj-lt"/>
              <a:ea typeface="Helvetica Neue"/>
              <a:cs typeface="Helvetica Neue"/>
            </a:endParaRP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2DD5F02-C1F9-A15B-CD17-A7022962ED78}"/>
              </a:ext>
            </a:extLst>
          </p:cNvPr>
          <p:cNvSpPr/>
          <p:nvPr/>
        </p:nvSpPr>
        <p:spPr>
          <a:xfrm>
            <a:off x="6520787" y="4533348"/>
            <a:ext cx="1283100" cy="1267610"/>
          </a:xfrm>
          <a:prstGeom prst="ellipse">
            <a:avLst/>
          </a:prstGeom>
          <a:blipFill>
            <a:blip r:embed="rId1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6773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58B78-013C-1991-6AC2-70456249A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re 11">
            <a:extLst>
              <a:ext uri="{FF2B5EF4-FFF2-40B4-BE49-F238E27FC236}">
                <a16:creationId xmlns:a16="http://schemas.microsoft.com/office/drawing/2014/main" id="{63825328-58A3-7B53-2AF1-966666C64360}"/>
              </a:ext>
            </a:extLst>
          </p:cNvPr>
          <p:cNvSpPr>
            <a:spLocks noGrp="1"/>
          </p:cNvSpPr>
          <p:nvPr/>
        </p:nvSpPr>
        <p:spPr>
          <a:xfrm>
            <a:off x="1474814" y="510888"/>
            <a:ext cx="10310981" cy="6418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Partenariat et soutien</a:t>
            </a:r>
            <a:endParaRPr lang="en-US"/>
          </a:p>
        </p:txBody>
      </p:sp>
      <p:sp>
        <p:nvSpPr>
          <p:cNvPr id="18" name="Titre 2">
            <a:extLst>
              <a:ext uri="{FF2B5EF4-FFF2-40B4-BE49-F238E27FC236}">
                <a16:creationId xmlns:a16="http://schemas.microsoft.com/office/drawing/2014/main" id="{D7A66E2B-26BB-A7A0-7313-5BA09AB5FC73}"/>
              </a:ext>
            </a:extLst>
          </p:cNvPr>
          <p:cNvSpPr txBox="1">
            <a:spLocks/>
          </p:cNvSpPr>
          <p:nvPr/>
        </p:nvSpPr>
        <p:spPr bwMode="auto">
          <a:xfrm>
            <a:off x="906460" y="1777489"/>
            <a:ext cx="7168769" cy="4480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92500" lnSpcReduction="10000"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fr-FR" sz="2000" b="0">
                <a:solidFill>
                  <a:schemeClr val="tx1"/>
                </a:solidFill>
                <a:latin typeface="+mj-lt"/>
              </a:rPr>
              <a:t>Un programme soutenu par le </a:t>
            </a:r>
            <a:r>
              <a:rPr lang="fr-FR" sz="2000">
                <a:solidFill>
                  <a:schemeClr val="tx2"/>
                </a:solidFill>
                <a:latin typeface="+mj-lt"/>
              </a:rPr>
              <a:t>ministère des Armées et des Anciens combattants</a:t>
            </a:r>
            <a:r>
              <a:rPr lang="fr-FR" sz="2000">
                <a:solidFill>
                  <a:schemeClr val="tx1"/>
                </a:solidFill>
                <a:latin typeface="+mj-lt"/>
              </a:rPr>
              <a:t>. </a:t>
            </a:r>
          </a:p>
          <a:p>
            <a:pPr algn="just">
              <a:lnSpc>
                <a:spcPct val="110000"/>
              </a:lnSpc>
            </a:pPr>
            <a:endParaRPr lang="fr-FR" sz="2000">
              <a:solidFill>
                <a:schemeClr val="tx1"/>
              </a:solidFill>
              <a:latin typeface="+mj-lt"/>
            </a:endParaRP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fr-FR" sz="2000">
                <a:solidFill>
                  <a:schemeClr val="tx1"/>
                </a:solidFill>
                <a:latin typeface="+mj-lt"/>
              </a:rPr>
              <a:t>Des rencontres avec : </a:t>
            </a:r>
          </a:p>
          <a:p>
            <a:pPr marL="285750" indent="-285750" algn="just">
              <a:lnSpc>
                <a:spcPct val="110000"/>
              </a:lnSpc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FR" sz="2000" b="0">
                <a:solidFill>
                  <a:schemeClr val="tx1"/>
                </a:solidFill>
                <a:latin typeface="+mj-lt"/>
              </a:rPr>
              <a:t>Le chef d’état major des Armées (CEMA) ;</a:t>
            </a:r>
          </a:p>
          <a:p>
            <a:pPr marL="285750" indent="-285750" algn="just">
              <a:lnSpc>
                <a:spcPct val="110000"/>
              </a:lnSpc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FR" sz="2000" b="0">
                <a:solidFill>
                  <a:schemeClr val="tx1"/>
                </a:solidFill>
                <a:latin typeface="+mj-lt"/>
              </a:rPr>
              <a:t>Le délégué général pour l’armement (DGA) ;</a:t>
            </a:r>
          </a:p>
          <a:p>
            <a:pPr marL="285750" indent="-285750" algn="just">
              <a:lnSpc>
                <a:spcPct val="110000"/>
              </a:lnSpc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FR" sz="2000" b="0">
                <a:solidFill>
                  <a:schemeClr val="tx1"/>
                </a:solidFill>
                <a:latin typeface="+mj-lt"/>
              </a:rPr>
              <a:t>Des autorités et services au sein de l’institution. </a:t>
            </a:r>
          </a:p>
          <a:p>
            <a:pPr algn="just">
              <a:lnSpc>
                <a:spcPct val="110000"/>
              </a:lnSpc>
            </a:pPr>
            <a:endParaRPr lang="fr-FR" sz="2000" b="0">
              <a:solidFill>
                <a:schemeClr val="tx1"/>
              </a:solidFill>
              <a:latin typeface="+mj-lt"/>
            </a:endParaRPr>
          </a:p>
          <a:p>
            <a:pPr algn="just">
              <a:lnSpc>
                <a:spcPct val="110000"/>
              </a:lnSpc>
              <a:spcAft>
                <a:spcPts val="1800"/>
              </a:spcAft>
            </a:pPr>
            <a:r>
              <a:rPr lang="fr-FR" sz="2000" b="0">
                <a:solidFill>
                  <a:schemeClr val="tx1"/>
                </a:solidFill>
                <a:latin typeface="+mj-lt"/>
              </a:rPr>
              <a:t>Collaboration avec la</a:t>
            </a:r>
            <a:r>
              <a:rPr lang="fr-FR" sz="2000" b="0">
                <a:solidFill>
                  <a:schemeClr val="tx2"/>
                </a:solidFill>
                <a:latin typeface="+mj-lt"/>
              </a:rPr>
              <a:t> </a:t>
            </a:r>
            <a:r>
              <a:rPr lang="fr-FR" sz="2000">
                <a:solidFill>
                  <a:schemeClr val="tx2"/>
                </a:solidFill>
                <a:latin typeface="+mj-lt"/>
              </a:rPr>
              <a:t>Fondation pour la Maîtrise des Enjeux Stratégiques</a:t>
            </a:r>
            <a:r>
              <a:rPr lang="fr-FR" sz="2000">
                <a:solidFill>
                  <a:schemeClr val="tx1"/>
                </a:solidFill>
                <a:latin typeface="+mj-lt"/>
              </a:rPr>
              <a:t> </a:t>
            </a:r>
            <a:r>
              <a:rPr lang="fr-FR" sz="2000" b="0">
                <a:solidFill>
                  <a:schemeClr val="tx1"/>
                </a:solidFill>
                <a:latin typeface="+mj-lt"/>
              </a:rPr>
              <a:t>dans le cadre de </a:t>
            </a:r>
            <a:r>
              <a:rPr lang="fr-FR" sz="2000">
                <a:solidFill>
                  <a:schemeClr val="tx1"/>
                </a:solidFill>
                <a:latin typeface="+mj-lt"/>
              </a:rPr>
              <a:t>l’</a:t>
            </a:r>
            <a:r>
              <a:rPr lang="fr-FR" sz="2000" i="1">
                <a:solidFill>
                  <a:schemeClr val="tx1"/>
                </a:solidFill>
                <a:latin typeface="+mj-lt"/>
              </a:rPr>
              <a:t>Observatoire Armée de terre 2040.</a:t>
            </a:r>
          </a:p>
          <a:p>
            <a:pPr algn="just">
              <a:lnSpc>
                <a:spcPct val="110000"/>
              </a:lnSpc>
            </a:pPr>
            <a:r>
              <a:rPr lang="fr-FR" sz="2000" b="0">
                <a:solidFill>
                  <a:schemeClr val="tx1"/>
                </a:solidFill>
                <a:latin typeface="+mj-lt"/>
              </a:rPr>
              <a:t>Discussion en cours avec les </a:t>
            </a:r>
            <a:r>
              <a:rPr lang="fr-FR" sz="2000">
                <a:solidFill>
                  <a:schemeClr val="tx1"/>
                </a:solidFill>
                <a:latin typeface="+mj-lt"/>
              </a:rPr>
              <a:t>Ecoles</a:t>
            </a:r>
            <a:r>
              <a:rPr lang="fr-FR" sz="2000" b="0">
                <a:solidFill>
                  <a:schemeClr val="tx1"/>
                </a:solidFill>
                <a:latin typeface="+mj-lt"/>
              </a:rPr>
              <a:t> et </a:t>
            </a:r>
            <a:r>
              <a:rPr lang="fr-FR" sz="2000">
                <a:solidFill>
                  <a:schemeClr val="tx1"/>
                </a:solidFill>
                <a:latin typeface="+mj-lt"/>
              </a:rPr>
              <a:t>centres de formation militaire.</a:t>
            </a:r>
          </a:p>
        </p:txBody>
      </p:sp>
      <p:pic>
        <p:nvPicPr>
          <p:cNvPr id="22" name="Picture 21" descr="Ministère des Armées — Wikipédia">
            <a:extLst>
              <a:ext uri="{FF2B5EF4-FFF2-40B4-BE49-F238E27FC236}">
                <a16:creationId xmlns:a16="http://schemas.microsoft.com/office/drawing/2014/main" id="{7086D299-E814-778B-064E-45626A5F4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2181" y="2155503"/>
            <a:ext cx="1933359" cy="178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 descr="L'Institut FMES - Qui sommes-nous?">
            <a:extLst>
              <a:ext uri="{FF2B5EF4-FFF2-40B4-BE49-F238E27FC236}">
                <a16:creationId xmlns:a16="http://schemas.microsoft.com/office/drawing/2014/main" id="{AFA80A46-8CFE-3491-5793-0361583A7F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2937" y="4343950"/>
            <a:ext cx="1349376" cy="759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27811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B5FE5-3F02-48A9-618E-0DE177817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re 11">
            <a:extLst>
              <a:ext uri="{FF2B5EF4-FFF2-40B4-BE49-F238E27FC236}">
                <a16:creationId xmlns:a16="http://schemas.microsoft.com/office/drawing/2014/main" id="{9A8BCD90-0FC2-0FD6-4C6A-14FDFE53A75F}"/>
              </a:ext>
            </a:extLst>
          </p:cNvPr>
          <p:cNvSpPr>
            <a:spLocks noGrp="1"/>
          </p:cNvSpPr>
          <p:nvPr/>
        </p:nvSpPr>
        <p:spPr>
          <a:xfrm>
            <a:off x="1474814" y="510888"/>
            <a:ext cx="10310981" cy="6418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Pourquoi DEFENDRE ?</a:t>
            </a:r>
            <a:endParaRPr lang="en-US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ACFAF34-DC55-3DC7-1AF2-2CE0B90DE250}"/>
              </a:ext>
            </a:extLst>
          </p:cNvPr>
          <p:cNvSpPr txBox="1"/>
          <p:nvPr/>
        </p:nvSpPr>
        <p:spPr>
          <a:xfrm>
            <a:off x="2086944" y="1946720"/>
            <a:ext cx="9695769" cy="31700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algn="just">
              <a:spcAft>
                <a:spcPts val="3600"/>
              </a:spcAft>
            </a:pPr>
            <a:r>
              <a:rPr lang="fr-FR" sz="2000" b="1">
                <a:solidFill>
                  <a:schemeClr val="tx2"/>
                </a:solidFill>
              </a:rPr>
              <a:t>Un monde plus instable et plus conflictuel</a:t>
            </a:r>
            <a:r>
              <a:rPr lang="fr-FR" sz="2000" b="1"/>
              <a:t> </a:t>
            </a:r>
            <a:r>
              <a:rPr lang="fr-FR" sz="2000"/>
              <a:t>: multiplication des crises, compétition accrue entre puissances, accélération du réarmement mondial.</a:t>
            </a:r>
          </a:p>
          <a:p>
            <a:pPr algn="just">
              <a:spcAft>
                <a:spcPts val="3600"/>
              </a:spcAft>
            </a:pPr>
            <a:r>
              <a:rPr lang="fr-FR" sz="2000" b="1">
                <a:solidFill>
                  <a:schemeClr val="tx2"/>
                </a:solidFill>
              </a:rPr>
              <a:t>Des vulnérabilités et crises qui s’accroissent</a:t>
            </a:r>
            <a:r>
              <a:rPr lang="fr-FR" sz="2000" b="1"/>
              <a:t> </a:t>
            </a:r>
            <a:r>
              <a:rPr lang="fr-FR" sz="2000"/>
              <a:t>sous l’effet du changement climatique</a:t>
            </a:r>
          </a:p>
          <a:p>
            <a:pPr algn="just">
              <a:spcAft>
                <a:spcPts val="3600"/>
              </a:spcAft>
            </a:pPr>
            <a:r>
              <a:rPr lang="fr-FR" sz="2000" b="1">
                <a:solidFill>
                  <a:schemeClr val="tx2"/>
                </a:solidFill>
              </a:rPr>
              <a:t>Des ressources énergétiques et matières au cœur des rapports de force</a:t>
            </a:r>
            <a:r>
              <a:rPr lang="fr-FR" sz="2000" b="1"/>
              <a:t> </a:t>
            </a:r>
            <a:r>
              <a:rPr lang="fr-FR" sz="2000"/>
              <a:t>: énergie, infrastructures critiques et minerais stratégiques deviennent des leviers de puissance et des sources de vulnérabilité</a:t>
            </a:r>
            <a:endParaRPr lang="fr-FR" sz="2000" b="1">
              <a:solidFill>
                <a:schemeClr val="accent2"/>
              </a:solidFill>
              <a:sym typeface="Wingdings" panose="05000000000000000000" pitchFamily="2" charset="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64CFBC-769F-1525-53CE-7CFCFB1E2C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183" y="1821749"/>
            <a:ext cx="1429138" cy="9266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B11684-3F53-2DEC-2713-B5CFA47367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31314" y="2966046"/>
            <a:ext cx="921974" cy="9005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60D96D-42DF-1E1C-CF72-FC566D9081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283" y="4096901"/>
            <a:ext cx="1306905" cy="1119909"/>
          </a:xfrm>
          <a:prstGeom prst="rect">
            <a:avLst/>
          </a:prstGeom>
        </p:spPr>
      </p:pic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798AD85A-06B5-0F65-0EB7-372623D19347}"/>
              </a:ext>
            </a:extLst>
          </p:cNvPr>
          <p:cNvSpPr/>
          <p:nvPr/>
        </p:nvSpPr>
        <p:spPr>
          <a:xfrm>
            <a:off x="3493971" y="5826237"/>
            <a:ext cx="5218925" cy="422503"/>
          </a:xfrm>
          <a:prstGeom prst="roundRect">
            <a:avLst/>
          </a:prstGeom>
          <a:solidFill>
            <a:schemeClr val="tx2"/>
          </a:solidFill>
          <a:ln>
            <a:solidFill>
              <a:srgbClr val="0009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3209904-8E92-5BAF-400B-C79D1005CAF8}"/>
              </a:ext>
            </a:extLst>
          </p:cNvPr>
          <p:cNvSpPr/>
          <p:nvPr/>
        </p:nvSpPr>
        <p:spPr>
          <a:xfrm>
            <a:off x="2495550" y="5416093"/>
            <a:ext cx="7238082" cy="484493"/>
          </a:xfrm>
          <a:prstGeom prst="roundRect">
            <a:avLst/>
          </a:prstGeom>
          <a:solidFill>
            <a:schemeClr val="tx2"/>
          </a:solidFill>
          <a:ln>
            <a:solidFill>
              <a:srgbClr val="0009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Google Shape;492;p12">
            <a:extLst>
              <a:ext uri="{FF2B5EF4-FFF2-40B4-BE49-F238E27FC236}">
                <a16:creationId xmlns:a16="http://schemas.microsoft.com/office/drawing/2014/main" id="{D5DF1494-8FF1-D925-39EB-F114C8C1112A}"/>
              </a:ext>
            </a:extLst>
          </p:cNvPr>
          <p:cNvSpPr/>
          <p:nvPr/>
        </p:nvSpPr>
        <p:spPr>
          <a:xfrm>
            <a:off x="2495550" y="5403734"/>
            <a:ext cx="7238082" cy="845006"/>
          </a:xfrm>
          <a:prstGeom prst="roundRect">
            <a:avLst>
              <a:gd name="adj" fmla="val 16667"/>
            </a:avLst>
          </a:prstGeom>
          <a:noFill/>
          <a:ln>
            <a:noFill/>
            <a:headEnd type="none" w="sm" len="sm"/>
            <a:tailEnd type="none" w="sm" len="sm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14999"/>
              </a:lnSpc>
              <a:spcBef>
                <a:spcPts val="800"/>
              </a:spcBef>
              <a:spcAft>
                <a:spcPts val="800"/>
              </a:spcAft>
            </a:pPr>
            <a:r>
              <a:rPr lang="fr-FR" sz="2000" b="1">
                <a:solidFill>
                  <a:schemeClr val="bg1"/>
                </a:solidFill>
                <a:ea typeface="Helvetica Neue"/>
                <a:sym typeface="Helvetica Neue"/>
              </a:rPr>
              <a:t>Comment assurer la défense d'un État, </a:t>
            </a:r>
            <a:r>
              <a:rPr lang="fr-FR" sz="2000" b="1">
                <a:solidFill>
                  <a:schemeClr val="bg1"/>
                </a:solidFill>
                <a:ea typeface="Helvetica Neue"/>
                <a:cs typeface="Helvetica Neue"/>
                <a:sym typeface="Helvetica Neue"/>
              </a:rPr>
              <a:t>dans un monde de plus en plus contraint en ressources ? </a:t>
            </a:r>
            <a:endParaRPr lang="fr-FR" sz="2000" b="1">
              <a:solidFill>
                <a:schemeClr val="bg1"/>
              </a:solidFill>
              <a:ea typeface="Inter"/>
              <a:cs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33554790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95F37-DF31-4FF1-D25F-51B3F0BC21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re 11">
            <a:extLst>
              <a:ext uri="{FF2B5EF4-FFF2-40B4-BE49-F238E27FC236}">
                <a16:creationId xmlns:a16="http://schemas.microsoft.com/office/drawing/2014/main" id="{5D923029-201B-84E6-0642-E6115711EBB4}"/>
              </a:ext>
            </a:extLst>
          </p:cNvPr>
          <p:cNvSpPr>
            <a:spLocks noGrp="1"/>
          </p:cNvSpPr>
          <p:nvPr/>
        </p:nvSpPr>
        <p:spPr>
          <a:xfrm>
            <a:off x="1474814" y="415638"/>
            <a:ext cx="10310981" cy="84430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/>
              <a:t>Une approche systémique, </a:t>
            </a:r>
            <a:endParaRPr lang="fr-FR" sz="3200" b="0">
              <a:cs typeface="Arial"/>
            </a:endParaRPr>
          </a:p>
          <a:p>
            <a:r>
              <a:rPr lang="fr-FR" sz="3200"/>
              <a:t>basée sur l’analyse des flux physiques</a:t>
            </a:r>
            <a:r>
              <a:rPr lang="fr-FR" sz="2600"/>
              <a:t> </a:t>
            </a:r>
            <a:endParaRPr lang="fr-FR" sz="2600" b="0">
              <a:cs typeface="Arial"/>
            </a:endParaRPr>
          </a:p>
          <a:p>
            <a:endParaRPr lang="fr-FR">
              <a:cs typeface="Arial"/>
            </a:endParaRPr>
          </a:p>
        </p:txBody>
      </p:sp>
      <p:sp>
        <p:nvSpPr>
          <p:cNvPr id="4" name="ZoneTexte 17">
            <a:extLst>
              <a:ext uri="{FF2B5EF4-FFF2-40B4-BE49-F238E27FC236}">
                <a16:creationId xmlns:a16="http://schemas.microsoft.com/office/drawing/2014/main" id="{8B466FE5-E831-4407-8DB1-573B061325E4}"/>
              </a:ext>
            </a:extLst>
          </p:cNvPr>
          <p:cNvSpPr txBox="1"/>
          <p:nvPr/>
        </p:nvSpPr>
        <p:spPr>
          <a:xfrm>
            <a:off x="2541410" y="3977544"/>
            <a:ext cx="7870951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342900" indent="-342900" algn="just">
              <a:lnSpc>
                <a:spcPct val="114000"/>
              </a:lnSpc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200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Réaliser un </a:t>
            </a:r>
            <a:r>
              <a:rPr lang="fr-FR" sz="2200" b="1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diagnostic </a:t>
            </a:r>
            <a:r>
              <a:rPr lang="fr-FR" sz="2200" b="1">
                <a:solidFill>
                  <a:schemeClr val="tx1"/>
                </a:solidFill>
                <a:latin typeface="+mj-lt"/>
                <a:cs typeface="Helvetica Neue"/>
                <a:sym typeface="Helvetica Neue"/>
              </a:rPr>
              <a:t>énergétique </a:t>
            </a:r>
            <a:r>
              <a:rPr lang="fr-FR" sz="2200">
                <a:solidFill>
                  <a:schemeClr val="tx1"/>
                </a:solidFill>
                <a:latin typeface="+mj-lt"/>
                <a:cs typeface="Helvetica Neue"/>
                <a:sym typeface="Helvetica Neue"/>
              </a:rPr>
              <a:t>des besoins globaux du ministère des Armées</a:t>
            </a:r>
            <a:endParaRPr lang="fr-FR" sz="2200">
              <a:solidFill>
                <a:schemeClr val="tx1"/>
              </a:solidFill>
              <a:latin typeface="+mj-lt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" name="ZoneTexte 19">
            <a:extLst>
              <a:ext uri="{FF2B5EF4-FFF2-40B4-BE49-F238E27FC236}">
                <a16:creationId xmlns:a16="http://schemas.microsoft.com/office/drawing/2014/main" id="{EDE26B3B-EA6B-CE03-B6C1-89A4E5F25798}"/>
              </a:ext>
            </a:extLst>
          </p:cNvPr>
          <p:cNvSpPr txBox="1"/>
          <p:nvPr/>
        </p:nvSpPr>
        <p:spPr>
          <a:xfrm>
            <a:off x="2541412" y="4974168"/>
            <a:ext cx="7870949" cy="12178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342900" indent="-342900" algn="just">
              <a:lnSpc>
                <a:spcPct val="114000"/>
              </a:lnSpc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200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Identifier des leviers de transformation visant à </a:t>
            </a:r>
            <a:r>
              <a:rPr lang="fr-FR" sz="2200" b="1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renforcer la résilience énergétique</a:t>
            </a:r>
            <a:r>
              <a:rPr lang="fr-FR" sz="2200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, </a:t>
            </a:r>
            <a:r>
              <a:rPr lang="fr-FR" sz="2200" b="1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l’autonomie</a:t>
            </a:r>
            <a:r>
              <a:rPr lang="fr-FR" sz="2200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 et la </a:t>
            </a:r>
            <a:r>
              <a:rPr lang="fr-FR" sz="2200" b="1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souveraineté </a:t>
            </a:r>
            <a:r>
              <a:rPr lang="fr-FR" sz="2200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du secteur</a:t>
            </a:r>
            <a:endParaRPr lang="fr-FR" sz="2200">
              <a:solidFill>
                <a:schemeClr val="tx1"/>
              </a:solidFill>
              <a:latin typeface="+mj-lt"/>
              <a:cs typeface="Helvetica Neue"/>
              <a:sym typeface="Helvetica Neue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C4179C1-A5A1-4319-7D17-B1396FF00993}"/>
              </a:ext>
            </a:extLst>
          </p:cNvPr>
          <p:cNvSpPr/>
          <p:nvPr/>
        </p:nvSpPr>
        <p:spPr>
          <a:xfrm>
            <a:off x="2066652" y="2023112"/>
            <a:ext cx="3509691" cy="1351526"/>
          </a:xfrm>
          <a:prstGeom prst="roundRect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200" b="1">
                <a:solidFill>
                  <a:schemeClr val="tx2"/>
                </a:solidFill>
              </a:rPr>
              <a:t>Axe 1 : </a:t>
            </a:r>
            <a:r>
              <a:rPr lang="fr-FR" sz="2200" b="1">
                <a:solidFill>
                  <a:schemeClr val="tx1"/>
                </a:solidFill>
              </a:rPr>
              <a:t>Focus sur le </a:t>
            </a:r>
            <a:r>
              <a:rPr lang="fr-FR" sz="2200" b="1">
                <a:solidFill>
                  <a:srgbClr val="0009B5"/>
                </a:solidFill>
              </a:rPr>
              <a:t>ministère des Armées</a:t>
            </a:r>
            <a:endParaRPr lang="fr-FR" sz="2200" b="1">
              <a:solidFill>
                <a:srgbClr val="0009B5"/>
              </a:solidFill>
              <a:cs typeface="Arial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D81F0B8-2D3B-E380-0D18-0F80F4D8287A}"/>
              </a:ext>
            </a:extLst>
          </p:cNvPr>
          <p:cNvSpPr/>
          <p:nvPr/>
        </p:nvSpPr>
        <p:spPr>
          <a:xfrm>
            <a:off x="6064109" y="2023112"/>
            <a:ext cx="3509691" cy="1351525"/>
          </a:xfrm>
          <a:prstGeom prst="roundRect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200" b="1">
                <a:solidFill>
                  <a:schemeClr val="tx2"/>
                </a:solidFill>
              </a:rPr>
              <a:t>Axe 2 : </a:t>
            </a:r>
            <a:r>
              <a:rPr lang="fr-FR" sz="2200" b="1">
                <a:solidFill>
                  <a:schemeClr val="tx1"/>
                </a:solidFill>
              </a:rPr>
              <a:t>Focus sur la </a:t>
            </a:r>
            <a:r>
              <a:rPr lang="fr-FR" sz="2200" b="1">
                <a:solidFill>
                  <a:srgbClr val="0009B5"/>
                </a:solidFill>
              </a:rPr>
              <a:t>BITD</a:t>
            </a:r>
            <a:endParaRPr lang="fr-FR" sz="2200" b="1">
              <a:solidFill>
                <a:srgbClr val="0009B5"/>
              </a:solidFill>
              <a:cs typeface="Arial"/>
            </a:endParaRPr>
          </a:p>
        </p:txBody>
      </p:sp>
      <p:pic>
        <p:nvPicPr>
          <p:cNvPr id="8" name="TRAME_BIG_bluPattern.png">
            <a:extLst>
              <a:ext uri="{FF2B5EF4-FFF2-40B4-BE49-F238E27FC236}">
                <a16:creationId xmlns:a16="http://schemas.microsoft.com/office/drawing/2014/main" id="{BF3FFA35-C56A-4945-F4AA-A2804BD136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flipH="1">
            <a:off x="0" y="4217320"/>
            <a:ext cx="2301923" cy="184521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521099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7544E-2485-9B08-99BE-35AA9656F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00;p15">
            <a:extLst>
              <a:ext uri="{FF2B5EF4-FFF2-40B4-BE49-F238E27FC236}">
                <a16:creationId xmlns:a16="http://schemas.microsoft.com/office/drawing/2014/main" id="{85A48209-D82D-6F45-C05A-3670CE3E87C3}"/>
              </a:ext>
            </a:extLst>
          </p:cNvPr>
          <p:cNvSpPr txBox="1"/>
          <p:nvPr/>
        </p:nvSpPr>
        <p:spPr>
          <a:xfrm>
            <a:off x="1514024" y="1850926"/>
            <a:ext cx="2614181" cy="8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spcAft>
                <a:spcPts val="1200"/>
              </a:spcAft>
              <a:buSzPct val="100000"/>
            </a:pPr>
            <a:endParaRPr lang="fr-FR" sz="4000" b="1">
              <a:solidFill>
                <a:srgbClr val="FF6700"/>
              </a:solidFill>
              <a:latin typeface="+mj-lt"/>
              <a:ea typeface="Helvetica Neue"/>
              <a:cs typeface="Helvetica Neue"/>
            </a:endParaRPr>
          </a:p>
        </p:txBody>
      </p:sp>
      <p:sp>
        <p:nvSpPr>
          <p:cNvPr id="10" name="Google Shape;500;p15">
            <a:extLst>
              <a:ext uri="{FF2B5EF4-FFF2-40B4-BE49-F238E27FC236}">
                <a16:creationId xmlns:a16="http://schemas.microsoft.com/office/drawing/2014/main" id="{14D945E9-F283-BD0E-6006-4D59B39B8A06}"/>
              </a:ext>
            </a:extLst>
          </p:cNvPr>
          <p:cNvSpPr txBox="1"/>
          <p:nvPr/>
        </p:nvSpPr>
        <p:spPr>
          <a:xfrm>
            <a:off x="793125" y="1862275"/>
            <a:ext cx="443174" cy="8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spcAft>
                <a:spcPts val="1200"/>
              </a:spcAft>
              <a:buSzPct val="100000"/>
            </a:pPr>
            <a:r>
              <a:rPr lang="fr-FR" sz="4000" b="1">
                <a:solidFill>
                  <a:schemeClr val="tx2"/>
                </a:solidFill>
                <a:latin typeface="+mj-lt"/>
                <a:cs typeface="Helvetica Neue"/>
              </a:rPr>
              <a:t>1</a:t>
            </a:r>
          </a:p>
        </p:txBody>
      </p:sp>
      <p:sp>
        <p:nvSpPr>
          <p:cNvPr id="12" name="Google Shape;500;p15">
            <a:extLst>
              <a:ext uri="{FF2B5EF4-FFF2-40B4-BE49-F238E27FC236}">
                <a16:creationId xmlns:a16="http://schemas.microsoft.com/office/drawing/2014/main" id="{80639E73-52FD-93BA-4F41-D70E24248937}"/>
              </a:ext>
            </a:extLst>
          </p:cNvPr>
          <p:cNvSpPr txBox="1"/>
          <p:nvPr/>
        </p:nvSpPr>
        <p:spPr>
          <a:xfrm>
            <a:off x="5721250" y="3240452"/>
            <a:ext cx="5669161" cy="1661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spcAft>
                <a:spcPts val="3600"/>
              </a:spcAft>
              <a:defRPr sz="1800" b="1">
                <a:solidFill>
                  <a:schemeClr val="tx1"/>
                </a:solidFill>
                <a:latin typeface="+mj-lt"/>
              </a:defRPr>
            </a:lvl1pPr>
          </a:lstStyle>
          <a:p>
            <a:pPr algn="just"/>
            <a:r>
              <a:rPr lang="fr-FR"/>
              <a:t>Les choix technologiques et industriels </a:t>
            </a:r>
            <a:r>
              <a:rPr lang="fr-FR" b="0"/>
              <a:t>nécessaires pour concilier transition énergétique, souveraineté et </a:t>
            </a:r>
            <a:r>
              <a:rPr lang="fr-FR"/>
              <a:t>maintien des capacités opérationnelles à long terme.</a:t>
            </a:r>
          </a:p>
        </p:txBody>
      </p:sp>
      <p:sp>
        <p:nvSpPr>
          <p:cNvPr id="14" name="Google Shape;500;p15">
            <a:extLst>
              <a:ext uri="{FF2B5EF4-FFF2-40B4-BE49-F238E27FC236}">
                <a16:creationId xmlns:a16="http://schemas.microsoft.com/office/drawing/2014/main" id="{F6CDA009-CCA2-A52C-1124-454D19EDE76C}"/>
              </a:ext>
            </a:extLst>
          </p:cNvPr>
          <p:cNvSpPr txBox="1"/>
          <p:nvPr/>
        </p:nvSpPr>
        <p:spPr>
          <a:xfrm>
            <a:off x="5733275" y="4846537"/>
            <a:ext cx="5645115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spcAft>
                <a:spcPts val="3600"/>
              </a:spcAft>
            </a:pPr>
            <a:r>
              <a:rPr lang="fr-FR" sz="1800" b="1">
                <a:solidFill>
                  <a:schemeClr val="tx1"/>
                </a:solidFill>
                <a:latin typeface="+mj-lt"/>
              </a:rPr>
              <a:t>Le monde militaire aux enjeux de transformation énergétique </a:t>
            </a:r>
            <a:r>
              <a:rPr lang="fr-FR" sz="1800">
                <a:solidFill>
                  <a:schemeClr val="tx1"/>
                </a:solidFill>
                <a:latin typeface="+mj-lt"/>
              </a:rPr>
              <a:t>et la </a:t>
            </a:r>
            <a:r>
              <a:rPr lang="fr-FR" sz="1800" b="1">
                <a:solidFill>
                  <a:schemeClr val="tx1"/>
                </a:solidFill>
                <a:latin typeface="+mj-lt"/>
              </a:rPr>
              <a:t>société civile aux besoins militaires.</a:t>
            </a:r>
            <a:endParaRPr lang="fr-FR"/>
          </a:p>
        </p:txBody>
      </p:sp>
      <p:sp>
        <p:nvSpPr>
          <p:cNvPr id="16" name="Google Shape;500;p15">
            <a:extLst>
              <a:ext uri="{FF2B5EF4-FFF2-40B4-BE49-F238E27FC236}">
                <a16:creationId xmlns:a16="http://schemas.microsoft.com/office/drawing/2014/main" id="{130B9612-8458-B801-988D-A6F38B39FCEE}"/>
              </a:ext>
            </a:extLst>
          </p:cNvPr>
          <p:cNvSpPr txBox="1"/>
          <p:nvPr/>
        </p:nvSpPr>
        <p:spPr>
          <a:xfrm>
            <a:off x="803758" y="3361174"/>
            <a:ext cx="443174" cy="8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spcAft>
                <a:spcPts val="1200"/>
              </a:spcAft>
              <a:buSzPct val="100000"/>
            </a:pPr>
            <a:r>
              <a:rPr lang="fr-FR" sz="4000" b="1">
                <a:solidFill>
                  <a:schemeClr val="tx2"/>
                </a:solidFill>
                <a:latin typeface="+mj-lt"/>
                <a:cs typeface="Helvetica Neue"/>
              </a:rPr>
              <a:t>2</a:t>
            </a:r>
          </a:p>
        </p:txBody>
      </p:sp>
      <p:sp>
        <p:nvSpPr>
          <p:cNvPr id="18" name="Google Shape;500;p15">
            <a:extLst>
              <a:ext uri="{FF2B5EF4-FFF2-40B4-BE49-F238E27FC236}">
                <a16:creationId xmlns:a16="http://schemas.microsoft.com/office/drawing/2014/main" id="{759868CC-B62B-6D19-08B7-F92A1115D6BA}"/>
              </a:ext>
            </a:extLst>
          </p:cNvPr>
          <p:cNvSpPr txBox="1"/>
          <p:nvPr/>
        </p:nvSpPr>
        <p:spPr>
          <a:xfrm>
            <a:off x="3095048" y="2216762"/>
            <a:ext cx="5261603" cy="67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spcAft>
                <a:spcPts val="1200"/>
              </a:spcAft>
              <a:buSzPct val="100000"/>
            </a:pPr>
            <a:r>
              <a:rPr lang="fr-FR" sz="2800" b="1">
                <a:solidFill>
                  <a:srgbClr val="FF6700"/>
                </a:solidFill>
                <a:latin typeface="+mj-lt"/>
                <a:ea typeface="Helvetica Neue"/>
                <a:cs typeface="Helvetica Neue"/>
              </a:rPr>
              <a:t>Quantifier</a:t>
            </a:r>
            <a:r>
              <a:rPr lang="fr-FR" sz="1050" b="1"/>
              <a:t> </a:t>
            </a:r>
            <a:endParaRPr lang="fr-FR" sz="2800" b="1">
              <a:solidFill>
                <a:srgbClr val="FF6700"/>
              </a:solidFill>
              <a:latin typeface="+mj-lt"/>
              <a:ea typeface="Helvetica Neue"/>
              <a:cs typeface="Helvetica Neue"/>
            </a:endParaRPr>
          </a:p>
        </p:txBody>
      </p:sp>
      <p:sp>
        <p:nvSpPr>
          <p:cNvPr id="20" name="Google Shape;500;p15">
            <a:extLst>
              <a:ext uri="{FF2B5EF4-FFF2-40B4-BE49-F238E27FC236}">
                <a16:creationId xmlns:a16="http://schemas.microsoft.com/office/drawing/2014/main" id="{9A62D2BB-99A7-8D4B-03AC-8B1C383235B5}"/>
              </a:ext>
            </a:extLst>
          </p:cNvPr>
          <p:cNvSpPr txBox="1"/>
          <p:nvPr/>
        </p:nvSpPr>
        <p:spPr>
          <a:xfrm>
            <a:off x="5733275" y="2171616"/>
            <a:ext cx="5645113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spcAft>
                <a:spcPts val="3600"/>
              </a:spcAft>
              <a:defRPr sz="1800" b="1">
                <a:solidFill>
                  <a:schemeClr val="tx1"/>
                </a:solidFill>
                <a:latin typeface="+mj-lt"/>
              </a:defRPr>
            </a:lvl1pPr>
          </a:lstStyle>
          <a:p>
            <a:pPr algn="just"/>
            <a:r>
              <a:rPr lang="fr-FR" b="0"/>
              <a:t>Les besoins énergétiques </a:t>
            </a:r>
            <a:r>
              <a:rPr lang="fr-FR"/>
              <a:t>des forces armées et de l’industrie de défense.</a:t>
            </a:r>
          </a:p>
        </p:txBody>
      </p:sp>
      <p:sp>
        <p:nvSpPr>
          <p:cNvPr id="23" name="Google Shape;500;p15">
            <a:extLst>
              <a:ext uri="{FF2B5EF4-FFF2-40B4-BE49-F238E27FC236}">
                <a16:creationId xmlns:a16="http://schemas.microsoft.com/office/drawing/2014/main" id="{51E2AEFA-9D99-F5D2-5F5E-5F9FC8712234}"/>
              </a:ext>
            </a:extLst>
          </p:cNvPr>
          <p:cNvSpPr txBox="1"/>
          <p:nvPr/>
        </p:nvSpPr>
        <p:spPr>
          <a:xfrm>
            <a:off x="3095048" y="3576782"/>
            <a:ext cx="2614181" cy="67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spcAft>
                <a:spcPts val="1200"/>
              </a:spcAft>
              <a:buSzPct val="100000"/>
            </a:pPr>
            <a:r>
              <a:rPr lang="fr-FR" sz="2800" b="1">
                <a:solidFill>
                  <a:srgbClr val="FF6700"/>
                </a:solidFill>
                <a:latin typeface="+mj-lt"/>
                <a:ea typeface="Helvetica Neue"/>
                <a:cs typeface="Helvetica Neue"/>
              </a:rPr>
              <a:t>Eclairer</a:t>
            </a:r>
            <a:endParaRPr lang="fr-FR" sz="3600" b="1">
              <a:solidFill>
                <a:srgbClr val="FF6700"/>
              </a:solidFill>
              <a:latin typeface="+mj-lt"/>
              <a:ea typeface="Helvetica Neue"/>
              <a:cs typeface="Helvetica Neue"/>
            </a:endParaRPr>
          </a:p>
        </p:txBody>
      </p:sp>
      <p:sp>
        <p:nvSpPr>
          <p:cNvPr id="26" name="Google Shape;500;p15">
            <a:extLst>
              <a:ext uri="{FF2B5EF4-FFF2-40B4-BE49-F238E27FC236}">
                <a16:creationId xmlns:a16="http://schemas.microsoft.com/office/drawing/2014/main" id="{8E192262-FA5B-27BC-07CB-8A12E0EE5005}"/>
              </a:ext>
            </a:extLst>
          </p:cNvPr>
          <p:cNvSpPr txBox="1"/>
          <p:nvPr/>
        </p:nvSpPr>
        <p:spPr>
          <a:xfrm>
            <a:off x="3095048" y="5016972"/>
            <a:ext cx="3576516" cy="67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spcAft>
                <a:spcPts val="1200"/>
              </a:spcAft>
              <a:buSzPct val="100000"/>
            </a:pPr>
            <a:r>
              <a:rPr lang="fr-FR" sz="2800" b="1">
                <a:solidFill>
                  <a:srgbClr val="FF6700"/>
                </a:solidFill>
                <a:ea typeface="Helvetica Neue"/>
                <a:cs typeface="Helvetica Neue"/>
              </a:rPr>
              <a:t>Sensibiliser</a:t>
            </a:r>
            <a:endParaRPr lang="fr-FR" sz="3200" b="1">
              <a:solidFill>
                <a:srgbClr val="FF6700"/>
              </a:solidFill>
              <a:ea typeface="Helvetica Neue"/>
              <a:cs typeface="Helvetica Neue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B40E731C-F00C-559E-57EF-87E9FF2207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335" y="3314832"/>
            <a:ext cx="1364744" cy="111991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5B83DC35-351B-7B99-5FF2-1BC3698D04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5635" y="1918160"/>
            <a:ext cx="1279491" cy="111991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05A24E8-92D6-25A3-845A-7886C87810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8324" y="4753142"/>
            <a:ext cx="973283" cy="1027545"/>
          </a:xfrm>
          <a:prstGeom prst="rect">
            <a:avLst/>
          </a:prstGeom>
        </p:spPr>
      </p:pic>
      <p:sp>
        <p:nvSpPr>
          <p:cNvPr id="34" name="Titre 11">
            <a:extLst>
              <a:ext uri="{FF2B5EF4-FFF2-40B4-BE49-F238E27FC236}">
                <a16:creationId xmlns:a16="http://schemas.microsoft.com/office/drawing/2014/main" id="{D578E4A2-6680-F149-7403-738CCF885501}"/>
              </a:ext>
            </a:extLst>
          </p:cNvPr>
          <p:cNvSpPr>
            <a:spLocks noGrp="1"/>
          </p:cNvSpPr>
          <p:nvPr/>
        </p:nvSpPr>
        <p:spPr>
          <a:xfrm>
            <a:off x="1474814" y="510888"/>
            <a:ext cx="10310981" cy="6418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Objectifs stratégiques</a:t>
            </a:r>
            <a:endParaRPr lang="en-US"/>
          </a:p>
        </p:txBody>
      </p:sp>
      <p:sp>
        <p:nvSpPr>
          <p:cNvPr id="2" name="Google Shape;500;p15">
            <a:extLst>
              <a:ext uri="{FF2B5EF4-FFF2-40B4-BE49-F238E27FC236}">
                <a16:creationId xmlns:a16="http://schemas.microsoft.com/office/drawing/2014/main" id="{FF1D2551-2A07-7F6C-A810-18FEF298962F}"/>
              </a:ext>
            </a:extLst>
          </p:cNvPr>
          <p:cNvSpPr txBox="1"/>
          <p:nvPr/>
        </p:nvSpPr>
        <p:spPr>
          <a:xfrm>
            <a:off x="815303" y="4746628"/>
            <a:ext cx="443174" cy="8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spcAft>
                <a:spcPts val="1200"/>
              </a:spcAft>
              <a:buSzPct val="100000"/>
            </a:pPr>
            <a:r>
              <a:rPr lang="fr-FR" sz="4000" b="1">
                <a:solidFill>
                  <a:schemeClr val="tx2"/>
                </a:solidFill>
                <a:latin typeface="+mj-lt"/>
                <a:cs typeface="Helvetica Neue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6216738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6" grpId="0"/>
      <p:bldP spid="18" grpId="0"/>
      <p:bldP spid="20" grpId="0"/>
      <p:bldP spid="23" grpId="0"/>
      <p:bldP spid="26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7CA9E-14B6-8407-8179-89BB923DA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2734" y="522688"/>
            <a:ext cx="7409966" cy="670720"/>
          </a:xfrm>
        </p:spPr>
        <p:txBody>
          <a:bodyPr>
            <a:normAutofit/>
          </a:bodyPr>
          <a:lstStyle/>
          <a:p>
            <a:r>
              <a:rPr lang="en-US" sz="3600">
                <a:solidFill>
                  <a:schemeClr val="tx2"/>
                </a:solidFill>
                <a:cs typeface="Arial"/>
              </a:rPr>
              <a:t>The Shift Project, </a:t>
            </a:r>
            <a:r>
              <a:rPr lang="en-US" sz="3600" err="1">
                <a:solidFill>
                  <a:schemeClr val="tx2"/>
                </a:solidFill>
                <a:cs typeface="Arial"/>
              </a:rPr>
              <a:t>c’est</a:t>
            </a:r>
            <a:r>
              <a:rPr lang="en-US" sz="3600">
                <a:solidFill>
                  <a:schemeClr val="tx2"/>
                </a:solidFill>
                <a:cs typeface="Arial"/>
              </a:rPr>
              <a:t> quoi ?</a:t>
            </a:r>
          </a:p>
        </p:txBody>
      </p:sp>
      <p:sp>
        <p:nvSpPr>
          <p:cNvPr id="21" name="Google Shape;140;g215458a6e9d_7_29">
            <a:extLst>
              <a:ext uri="{FF2B5EF4-FFF2-40B4-BE49-F238E27FC236}">
                <a16:creationId xmlns:a16="http://schemas.microsoft.com/office/drawing/2014/main" id="{3255CB0F-329C-4046-44D3-A9543FB9CD6D}"/>
              </a:ext>
            </a:extLst>
          </p:cNvPr>
          <p:cNvSpPr/>
          <p:nvPr/>
        </p:nvSpPr>
        <p:spPr bwMode="auto">
          <a:xfrm>
            <a:off x="4936444" y="2125970"/>
            <a:ext cx="6950700" cy="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8DC"/>
              </a:buClr>
              <a:buSzPts val="2800"/>
              <a:buFont typeface="Arial"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>
                <a:ln>
                  <a:noFill/>
                </a:ln>
                <a:solidFill>
                  <a:srgbClr val="0009B5"/>
                </a:solidFill>
                <a:effectLst/>
                <a:uLnTx/>
                <a:uFillTx/>
                <a:latin typeface="+mj-lt"/>
                <a:cs typeface="Poppins"/>
              </a:rPr>
              <a:t>le </a:t>
            </a:r>
            <a:r>
              <a:rPr kumimoji="0" lang="fr-FR" sz="2800" b="1" i="0" u="none" strike="noStrike" kern="0" cap="none" spc="0" normalizeH="0" baseline="0" noProof="0" err="1">
                <a:ln>
                  <a:noFill/>
                </a:ln>
                <a:solidFill>
                  <a:srgbClr val="0009B5"/>
                </a:solidFill>
                <a:effectLst/>
                <a:uLnTx/>
                <a:uFillTx/>
                <a:latin typeface="+mj-lt"/>
                <a:cs typeface="Poppins"/>
              </a:rPr>
              <a:t>think</a:t>
            </a:r>
            <a:r>
              <a:rPr kumimoji="0" lang="fr-FR" sz="2800" b="1" i="0" u="none" strike="noStrike" kern="0" cap="none" spc="0" normalizeH="0" baseline="0" noProof="0">
                <a:ln>
                  <a:noFill/>
                </a:ln>
                <a:solidFill>
                  <a:srgbClr val="0009B5"/>
                </a:solidFill>
                <a:effectLst/>
                <a:uLnTx/>
                <a:uFillTx/>
                <a:latin typeface="+mj-lt"/>
                <a:cs typeface="Poppins"/>
              </a:rPr>
              <a:t> tank </a:t>
            </a:r>
            <a:r>
              <a: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Poppins"/>
              </a:rPr>
              <a:t>de la </a:t>
            </a:r>
            <a:r>
              <a:rPr lang="fr-FR" sz="2400">
                <a:latin typeface="+mj-lt"/>
                <a:cs typeface="Poppins"/>
              </a:rPr>
              <a:t>décarbonation</a:t>
            </a:r>
            <a:endParaRPr sz="2400">
              <a:latin typeface="+mj-lt"/>
              <a:cs typeface="Poppins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8DC"/>
              </a:buClr>
              <a:buSzPts val="2800"/>
              <a:buFont typeface="Arial"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Poppins"/>
              </a:rPr>
              <a:t>qui travaille sur le </a:t>
            </a:r>
            <a:r>
              <a:rPr lang="fr-FR" sz="2800" b="1">
                <a:solidFill>
                  <a:schemeClr val="accent1"/>
                </a:solidFill>
                <a:latin typeface="+mj-lt"/>
                <a:cs typeface="Poppins"/>
              </a:rPr>
              <a:t>climat</a:t>
            </a:r>
            <a:r>
              <a:rPr kumimoji="0" lang="fr-FR" sz="24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Poppins"/>
              </a:rPr>
              <a:t> </a:t>
            </a:r>
            <a:r>
              <a: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Poppins"/>
              </a:rPr>
              <a:t>et </a:t>
            </a:r>
            <a:r>
              <a:rPr lang="fr-FR" sz="2400">
                <a:latin typeface="+mj-lt"/>
                <a:cs typeface="Poppins"/>
              </a:rPr>
              <a:t>l’</a:t>
            </a:r>
            <a:r>
              <a:rPr lang="fr-FR" sz="2800" b="1">
                <a:solidFill>
                  <a:schemeClr val="accent1"/>
                </a:solidFill>
                <a:latin typeface="+mj-lt"/>
                <a:cs typeface="Poppins"/>
              </a:rPr>
              <a:t>énergie</a:t>
            </a:r>
            <a:endParaRPr sz="2800" b="1">
              <a:solidFill>
                <a:schemeClr val="accent1"/>
              </a:solidFill>
              <a:latin typeface="+mj-lt"/>
              <a:cs typeface="Poppins"/>
            </a:endParaRPr>
          </a:p>
        </p:txBody>
      </p:sp>
      <p:sp>
        <p:nvSpPr>
          <p:cNvPr id="22" name="Google Shape;144;g215458a6e9d_7_29">
            <a:extLst>
              <a:ext uri="{FF2B5EF4-FFF2-40B4-BE49-F238E27FC236}">
                <a16:creationId xmlns:a16="http://schemas.microsoft.com/office/drawing/2014/main" id="{A225D19E-4F37-FBE2-F7F2-536C900C3572}"/>
              </a:ext>
            </a:extLst>
          </p:cNvPr>
          <p:cNvSpPr/>
          <p:nvPr/>
        </p:nvSpPr>
        <p:spPr bwMode="auto">
          <a:xfrm>
            <a:off x="4936447" y="3479275"/>
            <a:ext cx="69507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8DC"/>
              </a:buClr>
              <a:buSzPts val="2800"/>
              <a:buFont typeface="Arial"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>
                <a:ln>
                  <a:noFill/>
                </a:ln>
                <a:solidFill>
                  <a:srgbClr val="0009B5"/>
                </a:solidFill>
                <a:effectLst/>
                <a:uLnTx/>
                <a:uFillTx/>
                <a:latin typeface="+mj-lt"/>
                <a:cs typeface="Poppins"/>
              </a:rPr>
              <a:t>une association d’intérêt général</a:t>
            </a:r>
            <a:r>
              <a: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9B5"/>
                </a:solidFill>
                <a:effectLst/>
                <a:uLnTx/>
                <a:uFillTx/>
                <a:latin typeface="+mj-lt"/>
                <a:cs typeface="Poppins"/>
              </a:rPr>
              <a:t> </a:t>
            </a:r>
            <a:br>
              <a:rPr lang="fr-FR" sz="24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cs typeface="Poppins"/>
              </a:rPr>
            </a:br>
            <a:r>
              <a: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Poppins"/>
              </a:rPr>
              <a:t>guidée par la </a:t>
            </a:r>
            <a:r>
              <a:rPr kumimoji="0" lang="fr-FR" sz="2800" b="1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Poppins"/>
              </a:rPr>
              <a:t>rigueur scientifique</a:t>
            </a:r>
            <a:endParaRPr lang="en-US" sz="24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cs typeface="Poppins"/>
            </a:endParaRPr>
          </a:p>
        </p:txBody>
      </p:sp>
      <p:sp>
        <p:nvSpPr>
          <p:cNvPr id="23" name="Google Shape;145;g215458a6e9d_7_29">
            <a:extLst>
              <a:ext uri="{FF2B5EF4-FFF2-40B4-BE49-F238E27FC236}">
                <a16:creationId xmlns:a16="http://schemas.microsoft.com/office/drawing/2014/main" id="{13961D8E-E2AD-1707-0806-392AA3412BB1}"/>
              </a:ext>
            </a:extLst>
          </p:cNvPr>
          <p:cNvSpPr/>
          <p:nvPr/>
        </p:nvSpPr>
        <p:spPr bwMode="auto">
          <a:xfrm>
            <a:off x="4936447" y="4869103"/>
            <a:ext cx="69507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8DC"/>
              </a:buClr>
              <a:buSzPts val="2800"/>
              <a:buFont typeface="Arial"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>
                <a:ln>
                  <a:noFill/>
                </a:ln>
                <a:solidFill>
                  <a:srgbClr val="0009B5"/>
                </a:solidFill>
                <a:effectLst/>
                <a:uLnTx/>
                <a:uFillTx/>
                <a:latin typeface="+mj-lt"/>
                <a:cs typeface="Poppins"/>
              </a:rPr>
              <a:t>éclairer &amp; influencer </a:t>
            </a:r>
            <a:r>
              <a: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Poppins"/>
              </a:rPr>
              <a:t>les débats </a:t>
            </a:r>
            <a:br>
              <a:rPr lang="fr-FR" sz="24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cs typeface="Poppins"/>
              </a:rPr>
            </a:br>
            <a:r>
              <a: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Poppins"/>
              </a:rPr>
              <a:t>sur la </a:t>
            </a:r>
            <a:r>
              <a:rPr kumimoji="0" lang="fr-FR" sz="2800" b="1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Poppins"/>
              </a:rPr>
              <a:t>transition énergétique</a:t>
            </a:r>
            <a:endParaRPr lang="fr-FR" sz="19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cs typeface="Poppins"/>
            </a:endParaRPr>
          </a:p>
        </p:txBody>
      </p:sp>
      <p:pic>
        <p:nvPicPr>
          <p:cNvPr id="24" name="Image 10">
            <a:extLst>
              <a:ext uri="{FF2B5EF4-FFF2-40B4-BE49-F238E27FC236}">
                <a16:creationId xmlns:a16="http://schemas.microsoft.com/office/drawing/2014/main" id="{211D8C70-3AC9-49F7-AC39-42C81A8CA3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86612" y="4926035"/>
            <a:ext cx="720000" cy="720000"/>
          </a:xfrm>
          <a:prstGeom prst="rect">
            <a:avLst/>
          </a:prstGeom>
        </p:spPr>
      </p:pic>
      <p:pic>
        <p:nvPicPr>
          <p:cNvPr id="25" name="Image 11">
            <a:extLst>
              <a:ext uri="{FF2B5EF4-FFF2-40B4-BE49-F238E27FC236}">
                <a16:creationId xmlns:a16="http://schemas.microsoft.com/office/drawing/2014/main" id="{71A9BCBD-D95A-4C0B-95BE-3490661D4D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86612" y="3550479"/>
            <a:ext cx="720000" cy="720000"/>
          </a:xfrm>
          <a:prstGeom prst="rect">
            <a:avLst/>
          </a:prstGeom>
        </p:spPr>
      </p:pic>
      <p:pic>
        <p:nvPicPr>
          <p:cNvPr id="26" name="Image 12">
            <a:extLst>
              <a:ext uri="{FF2B5EF4-FFF2-40B4-BE49-F238E27FC236}">
                <a16:creationId xmlns:a16="http://schemas.microsoft.com/office/drawing/2014/main" id="{9D614267-E181-44BD-A48D-4375235C69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86612" y="2224100"/>
            <a:ext cx="720000" cy="720000"/>
          </a:xfrm>
          <a:prstGeom prst="rect">
            <a:avLst/>
          </a:prstGeom>
        </p:spPr>
      </p:pic>
      <p:pic>
        <p:nvPicPr>
          <p:cNvPr id="27" name="TRAME_BIG_bluPattern.png">
            <a:extLst>
              <a:ext uri="{FF2B5EF4-FFF2-40B4-BE49-F238E27FC236}">
                <a16:creationId xmlns:a16="http://schemas.microsoft.com/office/drawing/2014/main" id="{F23C1AAA-F62A-476D-86AB-2E2D07F6F31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1081"/>
          <a:stretch>
            <a:fillRect/>
          </a:stretch>
        </p:blipFill>
        <p:spPr bwMode="auto">
          <a:xfrm flipH="1">
            <a:off x="8359" y="1910834"/>
            <a:ext cx="3105289" cy="422481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44907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B2510-675F-4D97-4DC6-2AD0D10C9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re 11">
            <a:extLst>
              <a:ext uri="{FF2B5EF4-FFF2-40B4-BE49-F238E27FC236}">
                <a16:creationId xmlns:a16="http://schemas.microsoft.com/office/drawing/2014/main" id="{AE88547C-E4A1-427C-27DB-70018B162B60}"/>
              </a:ext>
            </a:extLst>
          </p:cNvPr>
          <p:cNvSpPr>
            <a:spLocks noGrp="1"/>
          </p:cNvSpPr>
          <p:nvPr/>
        </p:nvSpPr>
        <p:spPr>
          <a:xfrm>
            <a:off x="1474814" y="510888"/>
            <a:ext cx="10310981" cy="6418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Calendrier prévisionnel du programme</a:t>
            </a:r>
            <a:endParaRPr lang="en-US">
              <a:cs typeface="Arial"/>
            </a:endParaRPr>
          </a:p>
        </p:txBody>
      </p:sp>
      <p:graphicFrame>
        <p:nvGraphicFramePr>
          <p:cNvPr id="9" name="Google Shape;566;p32">
            <a:extLst>
              <a:ext uri="{FF2B5EF4-FFF2-40B4-BE49-F238E27FC236}">
                <a16:creationId xmlns:a16="http://schemas.microsoft.com/office/drawing/2014/main" id="{1EDCABAF-1D2D-3378-14DB-AA72F30BBA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7777847"/>
              </p:ext>
            </p:extLst>
          </p:nvPr>
        </p:nvGraphicFramePr>
        <p:xfrm>
          <a:off x="272147" y="1572189"/>
          <a:ext cx="11664041" cy="466879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0796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024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024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024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024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024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024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0243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0243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50243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0243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50243">
                  <a:extLst>
                    <a:ext uri="{9D8B030D-6E8A-4147-A177-3AD203B41FA5}">
                      <a16:colId xmlns:a16="http://schemas.microsoft.com/office/drawing/2014/main" val="1844588861"/>
                    </a:ext>
                  </a:extLst>
                </a:gridCol>
                <a:gridCol w="450243">
                  <a:extLst>
                    <a:ext uri="{9D8B030D-6E8A-4147-A177-3AD203B41FA5}">
                      <a16:colId xmlns:a16="http://schemas.microsoft.com/office/drawing/2014/main" val="2209374487"/>
                    </a:ext>
                  </a:extLst>
                </a:gridCol>
                <a:gridCol w="450243">
                  <a:extLst>
                    <a:ext uri="{9D8B030D-6E8A-4147-A177-3AD203B41FA5}">
                      <a16:colId xmlns:a16="http://schemas.microsoft.com/office/drawing/2014/main" val="899958345"/>
                    </a:ext>
                  </a:extLst>
                </a:gridCol>
                <a:gridCol w="450243">
                  <a:extLst>
                    <a:ext uri="{9D8B030D-6E8A-4147-A177-3AD203B41FA5}">
                      <a16:colId xmlns:a16="http://schemas.microsoft.com/office/drawing/2014/main" val="3881520185"/>
                    </a:ext>
                  </a:extLst>
                </a:gridCol>
                <a:gridCol w="450243">
                  <a:extLst>
                    <a:ext uri="{9D8B030D-6E8A-4147-A177-3AD203B41FA5}">
                      <a16:colId xmlns:a16="http://schemas.microsoft.com/office/drawing/2014/main" val="4241574334"/>
                    </a:ext>
                  </a:extLst>
                </a:gridCol>
                <a:gridCol w="450243">
                  <a:extLst>
                    <a:ext uri="{9D8B030D-6E8A-4147-A177-3AD203B41FA5}">
                      <a16:colId xmlns:a16="http://schemas.microsoft.com/office/drawing/2014/main" val="201473960"/>
                    </a:ext>
                  </a:extLst>
                </a:gridCol>
                <a:gridCol w="450243">
                  <a:extLst>
                    <a:ext uri="{9D8B030D-6E8A-4147-A177-3AD203B41FA5}">
                      <a16:colId xmlns:a16="http://schemas.microsoft.com/office/drawing/2014/main" val="3901099620"/>
                    </a:ext>
                  </a:extLst>
                </a:gridCol>
                <a:gridCol w="450243">
                  <a:extLst>
                    <a:ext uri="{9D8B030D-6E8A-4147-A177-3AD203B41FA5}">
                      <a16:colId xmlns:a16="http://schemas.microsoft.com/office/drawing/2014/main" val="3002813966"/>
                    </a:ext>
                  </a:extLst>
                </a:gridCol>
                <a:gridCol w="450243">
                  <a:extLst>
                    <a:ext uri="{9D8B030D-6E8A-4147-A177-3AD203B41FA5}">
                      <a16:colId xmlns:a16="http://schemas.microsoft.com/office/drawing/2014/main" val="3341835209"/>
                    </a:ext>
                  </a:extLst>
                </a:gridCol>
                <a:gridCol w="450243">
                  <a:extLst>
                    <a:ext uri="{9D8B030D-6E8A-4147-A177-3AD203B41FA5}">
                      <a16:colId xmlns:a16="http://schemas.microsoft.com/office/drawing/2014/main" val="4045151434"/>
                    </a:ext>
                  </a:extLst>
                </a:gridCol>
                <a:gridCol w="450243">
                  <a:extLst>
                    <a:ext uri="{9D8B030D-6E8A-4147-A177-3AD203B41FA5}">
                      <a16:colId xmlns:a16="http://schemas.microsoft.com/office/drawing/2014/main" val="3179919792"/>
                    </a:ext>
                  </a:extLst>
                </a:gridCol>
                <a:gridCol w="450243">
                  <a:extLst>
                    <a:ext uri="{9D8B030D-6E8A-4147-A177-3AD203B41FA5}">
                      <a16:colId xmlns:a16="http://schemas.microsoft.com/office/drawing/2014/main" val="2307382726"/>
                    </a:ext>
                  </a:extLst>
                </a:gridCol>
                <a:gridCol w="450243">
                  <a:extLst>
                    <a:ext uri="{9D8B030D-6E8A-4147-A177-3AD203B41FA5}">
                      <a16:colId xmlns:a16="http://schemas.microsoft.com/office/drawing/2014/main" val="397460195"/>
                    </a:ext>
                  </a:extLst>
                </a:gridCol>
                <a:gridCol w="450243">
                  <a:extLst>
                    <a:ext uri="{9D8B030D-6E8A-4147-A177-3AD203B41FA5}">
                      <a16:colId xmlns:a16="http://schemas.microsoft.com/office/drawing/2014/main" val="2810936359"/>
                    </a:ext>
                  </a:extLst>
                </a:gridCol>
                <a:gridCol w="450243">
                  <a:extLst>
                    <a:ext uri="{9D8B030D-6E8A-4147-A177-3AD203B41FA5}">
                      <a16:colId xmlns:a16="http://schemas.microsoft.com/office/drawing/2014/main" val="354865300"/>
                    </a:ext>
                  </a:extLst>
                </a:gridCol>
              </a:tblGrid>
              <a:tr h="360933">
                <a:tc gridSpan="12"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fr-FR" sz="1200" b="1">
                          <a:solidFill>
                            <a:schemeClr val="bg1"/>
                          </a:solidFill>
                          <a:latin typeface="+mj-lt"/>
                        </a:rPr>
                        <a:t>2026</a:t>
                      </a:r>
                    </a:p>
                  </a:txBody>
                  <a:tcPr marL="10432" marR="10432" marT="104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105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10432" marR="10432" marT="104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1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2027</a:t>
                      </a:r>
                    </a:p>
                  </a:txBody>
                  <a:tcPr marL="10432" marR="10432" marT="104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fr-FR" sz="10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0432" marR="10432" marT="104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fr-FR" sz="10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0432" marR="10432" marT="104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fr-FR" sz="10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0432" marR="10432" marT="104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fr-FR" sz="10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0432" marR="10432" marT="104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fr-FR" sz="10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0432" marR="10432" marT="104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fr-FR" sz="10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0432" marR="10432" marT="104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fr-FR" sz="10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0432" marR="10432" marT="104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fr-FR" sz="10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0432" marR="10432" marT="104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fr-FR" sz="10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0432" marR="10432" marT="104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fr-FR" sz="10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0432" marR="10432" marT="104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fr-FR" sz="10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0432" marR="10432" marT="104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2028</a:t>
                      </a:r>
                      <a:endParaRPr kumimoji="0" lang="fr-FR" sz="12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0432" marR="10432" marT="104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fr-FR" sz="10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0432" marR="10432" marT="104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3617"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fr-FR" sz="1200" b="0">
                          <a:solidFill>
                            <a:schemeClr val="bg1"/>
                          </a:solidFill>
                          <a:latin typeface="Arial"/>
                        </a:rPr>
                        <a:t>Jan.</a:t>
                      </a:r>
                      <a:endParaRPr lang="fr-FR" sz="1200" b="0">
                        <a:solidFill>
                          <a:schemeClr val="bg1"/>
                        </a:solidFill>
                      </a:endParaRPr>
                    </a:p>
                  </a:txBody>
                  <a:tcPr marL="10432" marR="10432" marT="104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fr-FR" sz="1200" b="0" err="1">
                          <a:solidFill>
                            <a:schemeClr val="bg1"/>
                          </a:solidFill>
                          <a:latin typeface="Arial"/>
                        </a:rPr>
                        <a:t>Fev</a:t>
                      </a:r>
                      <a:r>
                        <a:rPr lang="fr-FR" sz="1200" b="0">
                          <a:solidFill>
                            <a:schemeClr val="bg1"/>
                          </a:solidFill>
                          <a:latin typeface="Arial"/>
                        </a:rPr>
                        <a:t>.</a:t>
                      </a:r>
                      <a:endParaRPr lang="fr-FR" sz="1200" b="0">
                        <a:solidFill>
                          <a:schemeClr val="bg1"/>
                        </a:solidFill>
                      </a:endParaRPr>
                    </a:p>
                  </a:txBody>
                  <a:tcPr marL="10432" marR="10432" marT="10432" marB="0" anchor="ctr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FFFFFF"/>
                      </a:solidFill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fr-FR" sz="1200" b="0">
                          <a:solidFill>
                            <a:schemeClr val="bg1"/>
                          </a:solidFill>
                          <a:latin typeface="+mj-lt"/>
                        </a:rPr>
                        <a:t>Mar.</a:t>
                      </a:r>
                    </a:p>
                  </a:txBody>
                  <a:tcPr marL="10432" marR="10432" marT="10432" marB="0" anchor="ctr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FFFFFF"/>
                      </a:solidFill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fr-FR" sz="1200" b="0">
                          <a:solidFill>
                            <a:schemeClr val="bg1"/>
                          </a:solidFill>
                          <a:latin typeface="+mj-lt"/>
                        </a:rPr>
                        <a:t>Avr.</a:t>
                      </a:r>
                    </a:p>
                  </a:txBody>
                  <a:tcPr marL="10432" marR="10432" marT="10432" marB="0" anchor="ctr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FFFFFF"/>
                      </a:solidFill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fr-FR" sz="1200" b="0">
                          <a:solidFill>
                            <a:schemeClr val="bg1"/>
                          </a:solidFill>
                          <a:latin typeface="+mj-lt"/>
                        </a:rPr>
                        <a:t>Mai</a:t>
                      </a:r>
                    </a:p>
                  </a:txBody>
                  <a:tcPr marL="10432" marR="10432" marT="10432" marB="0" anchor="ctr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FFFFFF"/>
                      </a:solidFill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fr-FR" sz="1200" b="0">
                          <a:solidFill>
                            <a:schemeClr val="bg1"/>
                          </a:solidFill>
                          <a:latin typeface="+mj-lt"/>
                        </a:rPr>
                        <a:t>Juin</a:t>
                      </a:r>
                    </a:p>
                  </a:txBody>
                  <a:tcPr marL="10432" marR="10432" marT="10432" marB="0" anchor="ctr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FFFFFF"/>
                      </a:solidFill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fr-FR" sz="1200" b="0">
                          <a:solidFill>
                            <a:schemeClr val="bg1"/>
                          </a:solidFill>
                          <a:latin typeface="+mj-lt"/>
                        </a:rPr>
                        <a:t>Juil</a:t>
                      </a:r>
                    </a:p>
                  </a:txBody>
                  <a:tcPr marL="10432" marR="10432" marT="10432" marB="0" anchor="ctr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FFFFFF"/>
                      </a:solidFill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fr-FR" sz="1200" b="0">
                          <a:solidFill>
                            <a:schemeClr val="bg1"/>
                          </a:solidFill>
                          <a:latin typeface="+mj-lt"/>
                        </a:rPr>
                        <a:t>Août</a:t>
                      </a:r>
                    </a:p>
                  </a:txBody>
                  <a:tcPr marL="10432" marR="10432" marT="10432" marB="0" anchor="ctr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FFFFFF"/>
                      </a:solidFill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fr-FR" sz="1200" b="0">
                          <a:solidFill>
                            <a:schemeClr val="bg1"/>
                          </a:solidFill>
                          <a:latin typeface="+mj-lt"/>
                        </a:rPr>
                        <a:t>Sept.</a:t>
                      </a:r>
                    </a:p>
                  </a:txBody>
                  <a:tcPr marL="10432" marR="10432" marT="10432" marB="0" anchor="ctr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FFFFFF"/>
                      </a:solidFill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fr-FR" sz="1200" b="0">
                          <a:solidFill>
                            <a:schemeClr val="bg1"/>
                          </a:solidFill>
                          <a:latin typeface="+mj-lt"/>
                        </a:rPr>
                        <a:t>Oct.</a:t>
                      </a:r>
                    </a:p>
                  </a:txBody>
                  <a:tcPr marL="10432" marR="10432" marT="10432" marB="0" anchor="ctr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FFFFFF"/>
                      </a:solidFill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fr-FR" sz="1200" b="0">
                          <a:solidFill>
                            <a:schemeClr val="bg1"/>
                          </a:solidFill>
                          <a:latin typeface="+mj-lt"/>
                        </a:rPr>
                        <a:t>Nov.</a:t>
                      </a:r>
                    </a:p>
                  </a:txBody>
                  <a:tcPr marL="10432" marR="10432" marT="10432" marB="0" anchor="ctr">
                    <a:lnL w="12700" algn="ctr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FFFFFF"/>
                      </a:solidFill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  <a:defRPr/>
                      </a:pPr>
                      <a:r>
                        <a:rPr lang="fr-FR" sz="1200" b="0" i="0" u="none" strike="noStrike" cap="none" err="1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  <a:sym typeface="Arial"/>
                        </a:rPr>
                        <a:t>Dec</a:t>
                      </a:r>
                      <a:r>
                        <a:rPr lang="fr-FR" sz="1200" b="0" i="0" u="none" strike="noStrike" cap="none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  <a:sym typeface="Arial"/>
                        </a:rPr>
                        <a:t>.</a:t>
                      </a:r>
                    </a:p>
                  </a:txBody>
                  <a:tcPr marL="10432" marR="10432" marT="10432" marB="0" anchor="ctr">
                    <a:lnL w="12700" algn="ctr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fr-FR" sz="1200" b="0">
                          <a:solidFill>
                            <a:schemeClr val="bg1"/>
                          </a:solidFill>
                          <a:latin typeface="Arial"/>
                        </a:rPr>
                        <a:t>Jan.</a:t>
                      </a:r>
                      <a:endParaRPr lang="fr-FR" sz="1200" b="0">
                        <a:solidFill>
                          <a:schemeClr val="bg1"/>
                        </a:solidFill>
                      </a:endParaRPr>
                    </a:p>
                  </a:txBody>
                  <a:tcPr marL="10432" marR="10432" marT="10432" marB="0" anchor="ctr">
                    <a:lnL w="12700" algn="ctr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fr-FR" sz="1200" b="0">
                          <a:solidFill>
                            <a:schemeClr val="bg1"/>
                          </a:solidFill>
                          <a:latin typeface="Arial"/>
                        </a:rPr>
                        <a:t>Fev.</a:t>
                      </a:r>
                      <a:endParaRPr lang="fr-FR" sz="1200" b="0">
                        <a:solidFill>
                          <a:schemeClr val="bg1"/>
                        </a:solidFill>
                      </a:endParaRPr>
                    </a:p>
                  </a:txBody>
                  <a:tcPr marL="10432" marR="10432" marT="10432" marB="0" anchor="ctr">
                    <a:lnL w="12700" algn="ctr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fr-FR" sz="1200" b="0">
                          <a:solidFill>
                            <a:schemeClr val="bg1"/>
                          </a:solidFill>
                          <a:latin typeface="+mj-lt"/>
                        </a:rPr>
                        <a:t>Mar.</a:t>
                      </a:r>
                    </a:p>
                  </a:txBody>
                  <a:tcPr marL="10432" marR="10432" marT="10432" marB="0" anchor="ctr">
                    <a:lnL w="12700" algn="ctr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fr-FR" sz="1200" b="0">
                          <a:solidFill>
                            <a:schemeClr val="bg1"/>
                          </a:solidFill>
                          <a:latin typeface="+mj-lt"/>
                        </a:rPr>
                        <a:t>Avr.</a:t>
                      </a:r>
                    </a:p>
                  </a:txBody>
                  <a:tcPr marL="10432" marR="10432" marT="10432" marB="0" anchor="ctr">
                    <a:lnL w="12700" algn="ctr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fr-FR" sz="1200" b="0">
                          <a:solidFill>
                            <a:schemeClr val="bg1"/>
                          </a:solidFill>
                          <a:latin typeface="+mj-lt"/>
                        </a:rPr>
                        <a:t>Mai</a:t>
                      </a:r>
                    </a:p>
                  </a:txBody>
                  <a:tcPr marL="10432" marR="10432" marT="10432" marB="0" anchor="ctr">
                    <a:lnL w="12700" algn="ctr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fr-FR" sz="1200" b="0">
                          <a:solidFill>
                            <a:schemeClr val="bg1"/>
                          </a:solidFill>
                          <a:latin typeface="+mj-lt"/>
                        </a:rPr>
                        <a:t>Juin</a:t>
                      </a:r>
                    </a:p>
                  </a:txBody>
                  <a:tcPr marL="10432" marR="10432" marT="10432" marB="0" anchor="ctr">
                    <a:lnL w="12700" algn="ctr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fr-FR" sz="1200" b="0">
                          <a:solidFill>
                            <a:schemeClr val="bg1"/>
                          </a:solidFill>
                          <a:latin typeface="+mj-lt"/>
                        </a:rPr>
                        <a:t>Juil</a:t>
                      </a:r>
                    </a:p>
                  </a:txBody>
                  <a:tcPr marL="10432" marR="10432" marT="10432" marB="0" anchor="ctr">
                    <a:lnL w="12700" algn="ctr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fr-FR" sz="1200" b="0">
                          <a:solidFill>
                            <a:schemeClr val="bg1"/>
                          </a:solidFill>
                          <a:latin typeface="+mj-lt"/>
                        </a:rPr>
                        <a:t>Août</a:t>
                      </a:r>
                    </a:p>
                  </a:txBody>
                  <a:tcPr marL="10432" marR="10432" marT="10432" marB="0" anchor="ctr">
                    <a:lnL w="12700" algn="ctr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fr-FR" sz="1200" b="0">
                          <a:solidFill>
                            <a:schemeClr val="bg1"/>
                          </a:solidFill>
                          <a:latin typeface="+mj-lt"/>
                        </a:rPr>
                        <a:t>Sept.</a:t>
                      </a:r>
                    </a:p>
                  </a:txBody>
                  <a:tcPr marL="10432" marR="10432" marT="10432" marB="0" anchor="ctr">
                    <a:lnL w="12700" algn="ctr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fr-FR" sz="1200" b="0">
                          <a:solidFill>
                            <a:schemeClr val="bg1"/>
                          </a:solidFill>
                          <a:latin typeface="+mj-lt"/>
                        </a:rPr>
                        <a:t>Oct.</a:t>
                      </a:r>
                    </a:p>
                  </a:txBody>
                  <a:tcPr marL="10432" marR="10432" marT="10432" marB="0" anchor="ctr">
                    <a:lnL w="12700" algn="ctr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fr-FR" sz="1200" b="0">
                          <a:solidFill>
                            <a:schemeClr val="bg1"/>
                          </a:solidFill>
                          <a:latin typeface="+mj-lt"/>
                        </a:rPr>
                        <a:t>Nov.</a:t>
                      </a:r>
                    </a:p>
                  </a:txBody>
                  <a:tcPr marL="10432" marR="10432" marT="10432" marB="0" anchor="ctr">
                    <a:lnL w="12700" algn="ctr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  <a:defRPr/>
                      </a:pPr>
                      <a:r>
                        <a:rPr lang="fr-FR" sz="1200" b="0" i="0" u="none" strike="noStrike" cap="none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  <a:sym typeface="Arial"/>
                        </a:rPr>
                        <a:t>Dec.</a:t>
                      </a:r>
                    </a:p>
                  </a:txBody>
                  <a:tcPr marL="10432" marR="10432" marT="10432" marB="0" anchor="ctr">
                    <a:lnL w="12700" algn="ctr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fr-FR" sz="1200" b="0">
                          <a:solidFill>
                            <a:schemeClr val="bg1"/>
                          </a:solidFill>
                          <a:latin typeface="Arial"/>
                        </a:rPr>
                        <a:t>Jan.</a:t>
                      </a:r>
                      <a:endParaRPr lang="fr-FR" sz="1200" b="0">
                        <a:solidFill>
                          <a:schemeClr val="bg1"/>
                        </a:solidFill>
                      </a:endParaRPr>
                    </a:p>
                  </a:txBody>
                  <a:tcPr marL="10432" marR="10432" marT="10432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fr-FR" sz="1200" b="0">
                          <a:solidFill>
                            <a:schemeClr val="bg1"/>
                          </a:solidFill>
                          <a:latin typeface="Arial"/>
                        </a:rPr>
                        <a:t>...</a:t>
                      </a:r>
                      <a:endParaRPr lang="fr-FR" sz="1200" b="0">
                        <a:solidFill>
                          <a:schemeClr val="bg1"/>
                        </a:solidFill>
                      </a:endParaRPr>
                    </a:p>
                  </a:txBody>
                  <a:tcPr marL="10432" marR="10432" marT="10432" marB="0" anchor="ctr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99947"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algn="ctr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algn="ctr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algn="ctr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algn="ctr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algn="ctr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algn="ctr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algn="ctr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algn="ctr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algn="ctr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algn="ctr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algn="ctr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algn="ctr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algn="ctr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algn="ctr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algn="ctr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CC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34298"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FFFFFF"/>
                      </a:solidFill>
                    </a:lnB>
                    <a:solidFill>
                      <a:srgbClr val="F2F2F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FFFFFF"/>
                      </a:solidFill>
                    </a:lnB>
                    <a:solidFill>
                      <a:srgbClr val="F2F2F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FFFFFF"/>
                      </a:solidFill>
                    </a:lnB>
                    <a:solidFill>
                      <a:srgbClr val="F2F2F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FFFFFF"/>
                      </a:solidFill>
                    </a:lnB>
                    <a:solidFill>
                      <a:srgbClr val="F2F2F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FFFFFF"/>
                      </a:solidFill>
                    </a:lnB>
                    <a:solidFill>
                      <a:srgbClr val="F2F2F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FFFFFF"/>
                      </a:solidFill>
                      <a:bevel/>
                    </a:lnB>
                    <a:solidFill>
                      <a:srgbClr val="F2F2F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FFFFFF"/>
                      </a:solidFill>
                    </a:lnB>
                    <a:solidFill>
                      <a:srgbClr val="F2F2F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FFFFFF"/>
                      </a:solidFill>
                    </a:lnB>
                    <a:solidFill>
                      <a:srgbClr val="F2F2F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FFFFFF"/>
                      </a:solidFill>
                    </a:lnB>
                    <a:solidFill>
                      <a:srgbClr val="F2F2F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FFFFFF"/>
                      </a:solidFill>
                    </a:lnB>
                    <a:solidFill>
                      <a:srgbClr val="F2F2F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lang="fr-FR" sz="12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43367" marB="433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7240522"/>
                  </a:ext>
                </a:extLst>
              </a:tr>
            </a:tbl>
          </a:graphicData>
        </a:graphic>
      </p:graphicFrame>
      <p:sp>
        <p:nvSpPr>
          <p:cNvPr id="13" name="Google Shape;571;p32">
            <a:extLst>
              <a:ext uri="{FF2B5EF4-FFF2-40B4-BE49-F238E27FC236}">
                <a16:creationId xmlns:a16="http://schemas.microsoft.com/office/drawing/2014/main" id="{2172E9D6-2723-C283-56AE-B17AC1806A5E}"/>
              </a:ext>
            </a:extLst>
          </p:cNvPr>
          <p:cNvSpPr/>
          <p:nvPr/>
        </p:nvSpPr>
        <p:spPr bwMode="auto">
          <a:xfrm>
            <a:off x="395397" y="2286532"/>
            <a:ext cx="7997838" cy="574066"/>
          </a:xfrm>
          <a:prstGeom prst="homePlate">
            <a:avLst>
              <a:gd name="adj" fmla="val 30578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1200" b="1">
                <a:solidFill>
                  <a:srgbClr val="FFFFFF"/>
                </a:solidFill>
                <a:latin typeface="+mj-lt"/>
              </a:rPr>
              <a:t>Axe 1 : Focus sur le ministère des Armées</a:t>
            </a:r>
            <a:endParaRPr kumimoji="0" sz="1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Arial"/>
            </a:endParaRPr>
          </a:p>
        </p:txBody>
      </p:sp>
      <p:sp>
        <p:nvSpPr>
          <p:cNvPr id="17" name="Google Shape;571;p32">
            <a:extLst>
              <a:ext uri="{FF2B5EF4-FFF2-40B4-BE49-F238E27FC236}">
                <a16:creationId xmlns:a16="http://schemas.microsoft.com/office/drawing/2014/main" id="{3030D096-8650-724B-51C6-7C693395F04F}"/>
              </a:ext>
            </a:extLst>
          </p:cNvPr>
          <p:cNvSpPr/>
          <p:nvPr/>
        </p:nvSpPr>
        <p:spPr bwMode="auto">
          <a:xfrm>
            <a:off x="3388550" y="3009347"/>
            <a:ext cx="2864479" cy="1229924"/>
          </a:xfrm>
          <a:prstGeom prst="homePlate">
            <a:avLst>
              <a:gd name="adj" fmla="val 24674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1200" b="1">
                <a:solidFill>
                  <a:srgbClr val="FFFFFF"/>
                </a:solidFill>
                <a:latin typeface="+mj-lt"/>
              </a:rPr>
              <a:t>1</a:t>
            </a:r>
            <a:r>
              <a:rPr kumimoji="0" lang="fr-FR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Arial"/>
              </a:rPr>
              <a:t>. Diagnostic énergétique</a:t>
            </a:r>
            <a:endParaRPr kumimoji="0" sz="1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Arial"/>
            </a:endParaRPr>
          </a:p>
        </p:txBody>
      </p:sp>
      <p:sp>
        <p:nvSpPr>
          <p:cNvPr id="22" name="Google Shape;571;p32">
            <a:extLst>
              <a:ext uri="{FF2B5EF4-FFF2-40B4-BE49-F238E27FC236}">
                <a16:creationId xmlns:a16="http://schemas.microsoft.com/office/drawing/2014/main" id="{B84DD6C2-2A83-C8DE-B958-811DBE41FB45}"/>
              </a:ext>
            </a:extLst>
          </p:cNvPr>
          <p:cNvSpPr/>
          <p:nvPr/>
        </p:nvSpPr>
        <p:spPr bwMode="auto">
          <a:xfrm>
            <a:off x="6385099" y="3009347"/>
            <a:ext cx="2008136" cy="1221328"/>
          </a:xfrm>
          <a:prstGeom prst="homePlate">
            <a:avLst>
              <a:gd name="adj" fmla="val 2341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1200" b="1">
                <a:solidFill>
                  <a:srgbClr val="FFFFFF"/>
                </a:solidFill>
                <a:latin typeface="+mj-lt"/>
              </a:rPr>
              <a:t>2</a:t>
            </a:r>
            <a:r>
              <a:rPr kumimoji="0" lang="fr-FR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Arial"/>
              </a:rPr>
              <a:t>. Leviers et recommandations</a:t>
            </a:r>
            <a:endParaRPr kumimoji="0" sz="1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Arial"/>
            </a:endParaRPr>
          </a:p>
        </p:txBody>
      </p:sp>
      <p:sp>
        <p:nvSpPr>
          <p:cNvPr id="25" name="Google Shape;571;p32">
            <a:extLst>
              <a:ext uri="{FF2B5EF4-FFF2-40B4-BE49-F238E27FC236}">
                <a16:creationId xmlns:a16="http://schemas.microsoft.com/office/drawing/2014/main" id="{A9780992-2207-F0F4-7F36-BD388F53C6B5}"/>
              </a:ext>
            </a:extLst>
          </p:cNvPr>
          <p:cNvSpPr/>
          <p:nvPr/>
        </p:nvSpPr>
        <p:spPr bwMode="auto">
          <a:xfrm>
            <a:off x="8833104" y="2289019"/>
            <a:ext cx="3110337" cy="574066"/>
          </a:xfrm>
          <a:prstGeom prst="homePlate">
            <a:avLst>
              <a:gd name="adj" fmla="val 30578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1200" b="1">
                <a:solidFill>
                  <a:srgbClr val="FFFFFF"/>
                </a:solidFill>
                <a:latin typeface="+mj-lt"/>
              </a:rPr>
              <a:t>Axe 2 : Focus sur la BITD</a:t>
            </a:r>
            <a:endParaRPr kumimoji="0" sz="1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Arial"/>
            </a:endParaRPr>
          </a:p>
        </p:txBody>
      </p:sp>
      <p:sp>
        <p:nvSpPr>
          <p:cNvPr id="29" name="Google Shape;571;p32">
            <a:extLst>
              <a:ext uri="{FF2B5EF4-FFF2-40B4-BE49-F238E27FC236}">
                <a16:creationId xmlns:a16="http://schemas.microsoft.com/office/drawing/2014/main" id="{DF4AC56A-EDF3-AEA2-88F2-932BD66A8ED2}"/>
              </a:ext>
            </a:extLst>
          </p:cNvPr>
          <p:cNvSpPr/>
          <p:nvPr/>
        </p:nvSpPr>
        <p:spPr bwMode="auto">
          <a:xfrm>
            <a:off x="8833104" y="3009347"/>
            <a:ext cx="1950812" cy="1229924"/>
          </a:xfrm>
          <a:prstGeom prst="homePlate">
            <a:avLst>
              <a:gd name="adj" fmla="val 24674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1200" b="1">
                <a:solidFill>
                  <a:srgbClr val="FFFFFF"/>
                </a:solidFill>
                <a:latin typeface="+mj-lt"/>
              </a:rPr>
              <a:t>1</a:t>
            </a:r>
            <a:r>
              <a:rPr kumimoji="0" lang="fr-FR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Arial"/>
              </a:rPr>
              <a:t>. Diagnostic énergétique</a:t>
            </a:r>
            <a:endParaRPr kumimoji="0" sz="1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Arial"/>
            </a:endParaRPr>
          </a:p>
        </p:txBody>
      </p:sp>
      <p:sp>
        <p:nvSpPr>
          <p:cNvPr id="33" name="Google Shape;571;p32">
            <a:extLst>
              <a:ext uri="{FF2B5EF4-FFF2-40B4-BE49-F238E27FC236}">
                <a16:creationId xmlns:a16="http://schemas.microsoft.com/office/drawing/2014/main" id="{75545127-C66B-3DD7-E8E1-4D603E83C3A1}"/>
              </a:ext>
            </a:extLst>
          </p:cNvPr>
          <p:cNvSpPr/>
          <p:nvPr/>
        </p:nvSpPr>
        <p:spPr bwMode="auto">
          <a:xfrm>
            <a:off x="10876280" y="3009347"/>
            <a:ext cx="1067161" cy="1221328"/>
          </a:xfrm>
          <a:prstGeom prst="homePlate">
            <a:avLst>
              <a:gd name="adj" fmla="val 2341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1200" b="1">
                <a:solidFill>
                  <a:srgbClr val="FFFFFF"/>
                </a:solidFill>
                <a:latin typeface="+mj-lt"/>
              </a:rPr>
              <a:t>2</a:t>
            </a:r>
            <a:r>
              <a:rPr kumimoji="0" lang="fr-FR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Arial"/>
              </a:rPr>
              <a:t>. Leviers et recommandations</a:t>
            </a:r>
            <a:endParaRPr kumimoji="0" sz="1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Arial"/>
            </a:endParaRPr>
          </a:p>
        </p:txBody>
      </p:sp>
      <p:sp>
        <p:nvSpPr>
          <p:cNvPr id="36" name="Google Shape;578;p32">
            <a:extLst>
              <a:ext uri="{FF2B5EF4-FFF2-40B4-BE49-F238E27FC236}">
                <a16:creationId xmlns:a16="http://schemas.microsoft.com/office/drawing/2014/main" id="{AE52407A-FBDE-7B7F-B0BE-15DAEF339743}"/>
              </a:ext>
            </a:extLst>
          </p:cNvPr>
          <p:cNvSpPr/>
          <p:nvPr/>
        </p:nvSpPr>
        <p:spPr bwMode="auto">
          <a:xfrm>
            <a:off x="726180" y="4964862"/>
            <a:ext cx="358943" cy="34426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33B0FF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Tx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+mj-lt"/>
              <a:ea typeface="Calibri"/>
              <a:cs typeface="Calibri"/>
            </a:endParaRPr>
          </a:p>
        </p:txBody>
      </p:sp>
      <p:sp>
        <p:nvSpPr>
          <p:cNvPr id="38" name="ZoneTexte 61">
            <a:extLst>
              <a:ext uri="{FF2B5EF4-FFF2-40B4-BE49-F238E27FC236}">
                <a16:creationId xmlns:a16="http://schemas.microsoft.com/office/drawing/2014/main" id="{716207D0-2C26-6AE7-4546-ACDD9D7B5797}"/>
              </a:ext>
            </a:extLst>
          </p:cNvPr>
          <p:cNvSpPr txBox="1"/>
          <p:nvPr/>
        </p:nvSpPr>
        <p:spPr>
          <a:xfrm>
            <a:off x="437867" y="5336606"/>
            <a:ext cx="9355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FR" sz="1050">
                <a:solidFill>
                  <a:schemeClr val="tx1"/>
                </a:solidFill>
                <a:latin typeface="+mj-lt"/>
              </a:rPr>
              <a:t>L</a:t>
            </a:r>
            <a:r>
              <a:rPr kumimoji="0" lang="fr-FR" sz="1050" i="0" u="none" strike="noStrike" kern="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ancement</a:t>
            </a:r>
            <a:r>
              <a:rPr kumimoji="0" lang="fr-FR" sz="105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 programme avec MinArm</a:t>
            </a:r>
          </a:p>
        </p:txBody>
      </p:sp>
      <p:sp>
        <p:nvSpPr>
          <p:cNvPr id="40" name="Google Shape;578;p32">
            <a:extLst>
              <a:ext uri="{FF2B5EF4-FFF2-40B4-BE49-F238E27FC236}">
                <a16:creationId xmlns:a16="http://schemas.microsoft.com/office/drawing/2014/main" id="{0701FCC8-9DC9-DF32-70E9-92D608C3C015}"/>
              </a:ext>
            </a:extLst>
          </p:cNvPr>
          <p:cNvSpPr/>
          <p:nvPr/>
        </p:nvSpPr>
        <p:spPr bwMode="auto">
          <a:xfrm>
            <a:off x="2498027" y="4937898"/>
            <a:ext cx="358943" cy="34426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33B0FF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Tx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Calibri"/>
              <a:cs typeface="Calibri"/>
            </a:endParaRPr>
          </a:p>
        </p:txBody>
      </p:sp>
      <p:sp>
        <p:nvSpPr>
          <p:cNvPr id="42" name="ZoneTexte 72">
            <a:extLst>
              <a:ext uri="{FF2B5EF4-FFF2-40B4-BE49-F238E27FC236}">
                <a16:creationId xmlns:a16="http://schemas.microsoft.com/office/drawing/2014/main" id="{321B4D7F-5868-7B4B-9255-38957CAA8264}"/>
              </a:ext>
            </a:extLst>
          </p:cNvPr>
          <p:cNvSpPr txBox="1"/>
          <p:nvPr/>
        </p:nvSpPr>
        <p:spPr>
          <a:xfrm>
            <a:off x="2117345" y="4675635"/>
            <a:ext cx="112030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FR" sz="1050" b="1">
                <a:solidFill>
                  <a:schemeClr val="tx1"/>
                </a:solidFill>
                <a:latin typeface="+mj-lt"/>
              </a:rPr>
              <a:t>23 juin</a:t>
            </a:r>
            <a:endParaRPr kumimoji="0" lang="fr-FR" sz="1050" b="1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Arial"/>
            </a:endParaRPr>
          </a:p>
        </p:txBody>
      </p:sp>
      <p:sp>
        <p:nvSpPr>
          <p:cNvPr id="46" name="ZoneTexte 2">
            <a:extLst>
              <a:ext uri="{FF2B5EF4-FFF2-40B4-BE49-F238E27FC236}">
                <a16:creationId xmlns:a16="http://schemas.microsoft.com/office/drawing/2014/main" id="{1994287F-CA71-FF72-03FB-6A73FA2B66E5}"/>
              </a:ext>
            </a:extLst>
          </p:cNvPr>
          <p:cNvSpPr txBox="1"/>
          <p:nvPr/>
        </p:nvSpPr>
        <p:spPr>
          <a:xfrm>
            <a:off x="481148" y="4671672"/>
            <a:ext cx="82951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05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Arial"/>
              </a:rPr>
              <a:t>5 février</a:t>
            </a:r>
          </a:p>
        </p:txBody>
      </p:sp>
      <p:sp>
        <p:nvSpPr>
          <p:cNvPr id="48" name="ZoneTexte 4">
            <a:extLst>
              <a:ext uri="{FF2B5EF4-FFF2-40B4-BE49-F238E27FC236}">
                <a16:creationId xmlns:a16="http://schemas.microsoft.com/office/drawing/2014/main" id="{74920A28-F8EC-7874-0405-DD0772D06FF5}"/>
              </a:ext>
            </a:extLst>
          </p:cNvPr>
          <p:cNvSpPr txBox="1"/>
          <p:nvPr/>
        </p:nvSpPr>
        <p:spPr>
          <a:xfrm>
            <a:off x="1696891" y="5346193"/>
            <a:ext cx="19612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FR" sz="1050">
                <a:solidFill>
                  <a:schemeClr val="tx1"/>
                </a:solidFill>
                <a:latin typeface="+mj-lt"/>
              </a:rPr>
              <a:t>L</a:t>
            </a:r>
            <a:r>
              <a:rPr kumimoji="0" lang="fr-FR" sz="1050" i="0" u="none" strike="noStrike" kern="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ancement</a:t>
            </a:r>
            <a:r>
              <a:rPr kumimoji="0" lang="fr-FR" sz="105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 programme public + publication</a:t>
            </a:r>
            <a:r>
              <a:rPr kumimoji="0" lang="fr-FR" sz="1050" i="0" u="none" strike="noStrike" kern="0" cap="none" spc="0" normalizeH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 du rapport introductif</a:t>
            </a:r>
            <a:r>
              <a:rPr kumimoji="0" lang="fr-FR" sz="105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 « Une défense sous contraintes physiques »</a:t>
            </a:r>
          </a:p>
        </p:txBody>
      </p:sp>
      <p:sp>
        <p:nvSpPr>
          <p:cNvPr id="50" name="Google Shape;578;p32">
            <a:extLst>
              <a:ext uri="{FF2B5EF4-FFF2-40B4-BE49-F238E27FC236}">
                <a16:creationId xmlns:a16="http://schemas.microsoft.com/office/drawing/2014/main" id="{4BA6F5AE-CF24-ADFD-0A3D-77C4775DCEFA}"/>
              </a:ext>
            </a:extLst>
          </p:cNvPr>
          <p:cNvSpPr/>
          <p:nvPr/>
        </p:nvSpPr>
        <p:spPr bwMode="auto">
          <a:xfrm>
            <a:off x="6517214" y="4941109"/>
            <a:ext cx="358943" cy="34426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33B0FF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Tx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Calibri"/>
              <a:cs typeface="Calibri"/>
            </a:endParaRPr>
          </a:p>
        </p:txBody>
      </p:sp>
      <p:sp>
        <p:nvSpPr>
          <p:cNvPr id="52" name="ZoneTexte 9">
            <a:extLst>
              <a:ext uri="{FF2B5EF4-FFF2-40B4-BE49-F238E27FC236}">
                <a16:creationId xmlns:a16="http://schemas.microsoft.com/office/drawing/2014/main" id="{8B184D8B-F608-FC27-3F8E-9386DBD79FC2}"/>
              </a:ext>
            </a:extLst>
          </p:cNvPr>
          <p:cNvSpPr txBox="1"/>
          <p:nvPr/>
        </p:nvSpPr>
        <p:spPr>
          <a:xfrm>
            <a:off x="6136532" y="4678846"/>
            <a:ext cx="112030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FR" sz="1050" b="1" noProof="0">
                <a:solidFill>
                  <a:schemeClr val="tx1"/>
                </a:solidFill>
                <a:latin typeface="+mj-lt"/>
              </a:rPr>
              <a:t>Mars 2027</a:t>
            </a:r>
            <a:endParaRPr kumimoji="0" lang="fr-FR" sz="1050" b="1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Arial"/>
            </a:endParaRPr>
          </a:p>
        </p:txBody>
      </p:sp>
      <p:sp>
        <p:nvSpPr>
          <p:cNvPr id="54" name="ZoneTexte 10">
            <a:extLst>
              <a:ext uri="{FF2B5EF4-FFF2-40B4-BE49-F238E27FC236}">
                <a16:creationId xmlns:a16="http://schemas.microsoft.com/office/drawing/2014/main" id="{4F257CCA-A492-F5CE-C781-B98D8E084775}"/>
              </a:ext>
            </a:extLst>
          </p:cNvPr>
          <p:cNvSpPr txBox="1"/>
          <p:nvPr/>
        </p:nvSpPr>
        <p:spPr>
          <a:xfrm>
            <a:off x="6182715" y="5336606"/>
            <a:ext cx="102793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FR" sz="1050">
                <a:solidFill>
                  <a:schemeClr val="tx1"/>
                </a:solidFill>
                <a:latin typeface="+mj-lt"/>
              </a:rPr>
              <a:t>P</a:t>
            </a:r>
            <a:r>
              <a:rPr kumimoji="0" lang="fr-FR" sz="1050" i="0" u="none" strike="noStrike" kern="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ublication</a:t>
            </a:r>
            <a:r>
              <a:rPr kumimoji="0" lang="fr-FR" sz="105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 intermédiaire axe 1</a:t>
            </a:r>
          </a:p>
        </p:txBody>
      </p:sp>
      <p:sp>
        <p:nvSpPr>
          <p:cNvPr id="56" name="Google Shape;578;p32">
            <a:extLst>
              <a:ext uri="{FF2B5EF4-FFF2-40B4-BE49-F238E27FC236}">
                <a16:creationId xmlns:a16="http://schemas.microsoft.com/office/drawing/2014/main" id="{57A3F999-9E71-6D66-B2C5-E9FFA267AC7A}"/>
              </a:ext>
            </a:extLst>
          </p:cNvPr>
          <p:cNvSpPr/>
          <p:nvPr/>
        </p:nvSpPr>
        <p:spPr bwMode="auto">
          <a:xfrm>
            <a:off x="7933707" y="4941109"/>
            <a:ext cx="358943" cy="34426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33B0FF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Tx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Calibri"/>
              <a:cs typeface="Calibri"/>
            </a:endParaRPr>
          </a:p>
        </p:txBody>
      </p:sp>
      <p:sp>
        <p:nvSpPr>
          <p:cNvPr id="58" name="ZoneTexte 16">
            <a:extLst>
              <a:ext uri="{FF2B5EF4-FFF2-40B4-BE49-F238E27FC236}">
                <a16:creationId xmlns:a16="http://schemas.microsoft.com/office/drawing/2014/main" id="{D048D802-B41C-563C-98FF-309506FC8409}"/>
              </a:ext>
            </a:extLst>
          </p:cNvPr>
          <p:cNvSpPr txBox="1"/>
          <p:nvPr/>
        </p:nvSpPr>
        <p:spPr>
          <a:xfrm>
            <a:off x="7553025" y="4678846"/>
            <a:ext cx="112030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FR" sz="1050" b="1" noProof="0">
                <a:solidFill>
                  <a:schemeClr val="tx1"/>
                </a:solidFill>
                <a:latin typeface="+mj-lt"/>
              </a:rPr>
              <a:t>Juin 2027</a:t>
            </a:r>
            <a:endParaRPr kumimoji="0" lang="fr-FR" sz="1050" b="1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Arial"/>
            </a:endParaRPr>
          </a:p>
        </p:txBody>
      </p:sp>
      <p:sp>
        <p:nvSpPr>
          <p:cNvPr id="60" name="ZoneTexte 17">
            <a:extLst>
              <a:ext uri="{FF2B5EF4-FFF2-40B4-BE49-F238E27FC236}">
                <a16:creationId xmlns:a16="http://schemas.microsoft.com/office/drawing/2014/main" id="{0F0D27F5-4743-5493-880C-5003DB5FC173}"/>
              </a:ext>
            </a:extLst>
          </p:cNvPr>
          <p:cNvSpPr txBox="1"/>
          <p:nvPr/>
        </p:nvSpPr>
        <p:spPr>
          <a:xfrm>
            <a:off x="7599208" y="5336606"/>
            <a:ext cx="102793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FR" sz="1050">
                <a:solidFill>
                  <a:schemeClr val="tx1"/>
                </a:solidFill>
                <a:latin typeface="+mj-lt"/>
              </a:rPr>
              <a:t>P</a:t>
            </a:r>
            <a:r>
              <a:rPr kumimoji="0" lang="fr-FR" sz="1050" i="0" u="none" strike="noStrike" kern="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ublication</a:t>
            </a:r>
            <a:r>
              <a:rPr kumimoji="0" lang="fr-FR" sz="105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 finale</a:t>
            </a:r>
            <a:r>
              <a:rPr kumimoji="0" lang="fr-FR" sz="1050" i="0" u="none" strike="noStrike" kern="0" cap="none" spc="0" normalizeH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 axe 1</a:t>
            </a:r>
            <a:endParaRPr kumimoji="0" lang="fr-FR" sz="105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62" name="Google Shape;578;p32">
            <a:extLst>
              <a:ext uri="{FF2B5EF4-FFF2-40B4-BE49-F238E27FC236}">
                <a16:creationId xmlns:a16="http://schemas.microsoft.com/office/drawing/2014/main" id="{95B847AF-7BE7-CCA4-A680-62641D932C46}"/>
              </a:ext>
            </a:extLst>
          </p:cNvPr>
          <p:cNvSpPr/>
          <p:nvPr/>
        </p:nvSpPr>
        <p:spPr bwMode="auto">
          <a:xfrm>
            <a:off x="11185146" y="4941109"/>
            <a:ext cx="358943" cy="34426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33B0FF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Tx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Calibri"/>
              <a:cs typeface="Calibri"/>
            </a:endParaRPr>
          </a:p>
        </p:txBody>
      </p:sp>
      <p:sp>
        <p:nvSpPr>
          <p:cNvPr id="64" name="ZoneTexte 22">
            <a:extLst>
              <a:ext uri="{FF2B5EF4-FFF2-40B4-BE49-F238E27FC236}">
                <a16:creationId xmlns:a16="http://schemas.microsoft.com/office/drawing/2014/main" id="{662D1E1A-8280-D0B6-DD97-67B53FFF59E1}"/>
              </a:ext>
            </a:extLst>
          </p:cNvPr>
          <p:cNvSpPr txBox="1"/>
          <p:nvPr/>
        </p:nvSpPr>
        <p:spPr>
          <a:xfrm>
            <a:off x="10783916" y="4678846"/>
            <a:ext cx="112030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FR" sz="1050" b="1">
                <a:solidFill>
                  <a:schemeClr val="tx1"/>
                </a:solidFill>
                <a:latin typeface="+mj-lt"/>
              </a:rPr>
              <a:t>Courant 2028</a:t>
            </a:r>
            <a:endParaRPr kumimoji="0" lang="fr-FR" sz="1050" b="1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Arial"/>
            </a:endParaRPr>
          </a:p>
        </p:txBody>
      </p:sp>
      <p:sp>
        <p:nvSpPr>
          <p:cNvPr id="66" name="ZoneTexte 23">
            <a:extLst>
              <a:ext uri="{FF2B5EF4-FFF2-40B4-BE49-F238E27FC236}">
                <a16:creationId xmlns:a16="http://schemas.microsoft.com/office/drawing/2014/main" id="{5A452344-BA90-3351-2F0F-7E079D591EB3}"/>
              </a:ext>
            </a:extLst>
          </p:cNvPr>
          <p:cNvSpPr txBox="1"/>
          <p:nvPr/>
        </p:nvSpPr>
        <p:spPr>
          <a:xfrm>
            <a:off x="10891519" y="5342956"/>
            <a:ext cx="9362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FR" sz="1050">
                <a:solidFill>
                  <a:schemeClr val="tx1"/>
                </a:solidFill>
                <a:latin typeface="+mj-lt"/>
              </a:rPr>
              <a:t>P</a:t>
            </a:r>
            <a:r>
              <a:rPr kumimoji="0" lang="fr-FR" sz="1050" i="0" u="none" strike="noStrike" kern="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ublication</a:t>
            </a:r>
            <a:r>
              <a:rPr kumimoji="0" lang="fr-FR" sz="105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 finale</a:t>
            </a:r>
            <a:r>
              <a:rPr kumimoji="0" lang="fr-FR" sz="1050" i="0" u="none" strike="noStrike" kern="0" cap="none" spc="0" normalizeH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 programme </a:t>
            </a:r>
            <a:r>
              <a:rPr kumimoji="0" lang="fr-FR" sz="1050" i="1" u="none" strike="noStrike" kern="0" cap="none" spc="0" normalizeH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DEFENDRE</a:t>
            </a:r>
            <a:endParaRPr kumimoji="0" lang="fr-FR" sz="1050" i="1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68" name="Google Shape;571;p32">
            <a:extLst>
              <a:ext uri="{FF2B5EF4-FFF2-40B4-BE49-F238E27FC236}">
                <a16:creationId xmlns:a16="http://schemas.microsoft.com/office/drawing/2014/main" id="{B99DE2EA-7B34-B3BB-F16C-EBF3851E0EC7}"/>
              </a:ext>
            </a:extLst>
          </p:cNvPr>
          <p:cNvSpPr/>
          <p:nvPr/>
        </p:nvSpPr>
        <p:spPr bwMode="auto">
          <a:xfrm>
            <a:off x="395397" y="3009347"/>
            <a:ext cx="2558883" cy="1229924"/>
          </a:xfrm>
          <a:prstGeom prst="homePlate">
            <a:avLst>
              <a:gd name="adj" fmla="val 24674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1200" b="1" noProof="0">
                <a:solidFill>
                  <a:srgbClr val="FFFFFF"/>
                </a:solidFill>
                <a:latin typeface="+mj-lt"/>
              </a:rPr>
              <a:t>0. </a:t>
            </a:r>
            <a:r>
              <a:rPr kumimoji="0" lang="fr-FR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Arial"/>
              </a:rPr>
              <a:t> Rapport introductif</a:t>
            </a:r>
            <a:endParaRPr kumimoji="0" sz="1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722917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502F3-C617-E952-1155-71C783DB47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20">
            <a:extLst>
              <a:ext uri="{FF2B5EF4-FFF2-40B4-BE49-F238E27FC236}">
                <a16:creationId xmlns:a16="http://schemas.microsoft.com/office/drawing/2014/main" id="{9BBE4C5A-213E-5E73-01DC-6C72FDE2B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301" y="3289701"/>
            <a:ext cx="10811149" cy="2330516"/>
          </a:xfrm>
        </p:spPr>
        <p:txBody>
          <a:bodyPr/>
          <a:lstStyle/>
          <a:p>
            <a:pPr algn="r">
              <a:spcAft>
                <a:spcPts val="600"/>
              </a:spcAft>
            </a:pPr>
            <a:r>
              <a:rPr lang="fr-FR">
                <a:cs typeface="Arial"/>
              </a:rPr>
              <a:t>Energie, ressources, climat :</a:t>
            </a:r>
            <a:br>
              <a:rPr lang="fr-FR">
                <a:cs typeface="Arial"/>
              </a:rPr>
            </a:br>
            <a:br>
              <a:rPr lang="fr-FR" sz="1400">
                <a:cs typeface="Arial"/>
              </a:rPr>
            </a:br>
            <a:r>
              <a:rPr lang="fr-FR">
                <a:cs typeface="Arial"/>
              </a:rPr>
              <a:t>Une défense sous contraintes physiques</a:t>
            </a:r>
            <a:endParaRPr lang="fr-FR" b="0">
              <a:solidFill>
                <a:srgbClr val="000000"/>
              </a:solidFill>
              <a:cs typeface="Arial"/>
            </a:endParaRPr>
          </a:p>
          <a:p>
            <a:pPr algn="r"/>
            <a:endParaRPr lang="fr-FR">
              <a:cs typeface="Arial"/>
            </a:endParaRPr>
          </a:p>
          <a:p>
            <a:pPr algn="r"/>
            <a:endParaRPr lang="fr-FR">
              <a:cs typeface="Arial"/>
            </a:endParaRP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EA59C8D3-1743-6889-6980-36E912EBB7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20143" y="4684851"/>
            <a:ext cx="6727307" cy="72555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r"/>
            <a:r>
              <a:rPr lang="fr-FR" sz="2800" b="1" i="1">
                <a:solidFill>
                  <a:srgbClr val="FF6700"/>
                </a:solidFill>
                <a:cs typeface="Arial"/>
              </a:rPr>
              <a:t>Que retenir du rapport introductif ?</a:t>
            </a:r>
            <a:endParaRPr lang="fr-FR" sz="2800">
              <a:solidFill>
                <a:srgbClr val="000000"/>
              </a:solidFill>
              <a:cs typeface="Arial"/>
            </a:endParaRPr>
          </a:p>
          <a:p>
            <a:pPr algn="r"/>
            <a:endParaRPr lang="fr-FR" b="1">
              <a:solidFill>
                <a:srgbClr val="FF6700"/>
              </a:solidFill>
              <a:cs typeface="Arial"/>
            </a:endParaRPr>
          </a:p>
          <a:p>
            <a:endParaRPr lang="fr-FR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89904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68FC1B-13F8-77E6-CFAE-266BE8B20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transition">
            <a:extLst>
              <a:ext uri="{FF2B5EF4-FFF2-40B4-BE49-F238E27FC236}">
                <a16:creationId xmlns:a16="http://schemas.microsoft.com/office/drawing/2014/main" id="{D3CE18B8-0BBD-CDBC-552F-E54D025A369D}"/>
              </a:ext>
            </a:extLst>
          </p:cNvPr>
          <p:cNvSpPr/>
          <p:nvPr/>
        </p:nvSpPr>
        <p:spPr>
          <a:xfrm>
            <a:off x="2644396" y="1633536"/>
            <a:ext cx="7093708" cy="3590925"/>
          </a:xfrm>
          <a:prstGeom prst="triangle">
            <a:avLst/>
          </a:prstGeom>
          <a:solidFill>
            <a:srgbClr val="0009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/>
          </a:p>
          <a:p>
            <a:pPr algn="ctr"/>
            <a:endParaRPr lang="fr-FR" b="1"/>
          </a:p>
          <a:p>
            <a:pPr algn="ctr"/>
            <a:endParaRPr lang="fr-FR" b="1"/>
          </a:p>
        </p:txBody>
      </p:sp>
      <p:sp>
        <p:nvSpPr>
          <p:cNvPr id="22" name="Google Shape;138;g215458a6e9d_7_29">
            <a:extLst>
              <a:ext uri="{FF2B5EF4-FFF2-40B4-BE49-F238E27FC236}">
                <a16:creationId xmlns:a16="http://schemas.microsoft.com/office/drawing/2014/main" id="{0CF16EC6-5686-0220-C8EF-1CCE2ECCEB9E}"/>
              </a:ext>
            </a:extLst>
          </p:cNvPr>
          <p:cNvSpPr txBox="1">
            <a:spLocks/>
          </p:cNvSpPr>
          <p:nvPr/>
        </p:nvSpPr>
        <p:spPr bwMode="auto">
          <a:xfrm>
            <a:off x="8753475" y="6486522"/>
            <a:ext cx="2450400" cy="368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algn="r">
              <a:buSzPts val="1000"/>
              <a:defRPr/>
            </a:pPr>
            <a:fld id="{00000000-1234-1234-1234-123412341234}" type="slidenum">
              <a:rPr lang="fr-FR" sz="1000" smtClean="0">
                <a:solidFill>
                  <a:srgbClr val="FFFFFF"/>
                </a:solidFill>
                <a:latin typeface="+mj-lt"/>
                <a:cs typeface="Poppins"/>
              </a:rPr>
              <a:pPr algn="r">
                <a:buSzPts val="1000"/>
                <a:defRPr/>
              </a:pPr>
              <a:t>22</a:t>
            </a:fld>
            <a:endParaRPr lang="fr-FR" sz="1000">
              <a:solidFill>
                <a:srgbClr val="FFFFFF"/>
              </a:solidFill>
              <a:latin typeface="+mj-lt"/>
              <a:cs typeface="Poppins"/>
            </a:endParaRP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27BBD030-44DA-68C8-989D-17D9BB150879}"/>
              </a:ext>
            </a:extLst>
          </p:cNvPr>
          <p:cNvCxnSpPr>
            <a:cxnSpLocks/>
          </p:cNvCxnSpPr>
          <p:nvPr/>
        </p:nvCxnSpPr>
        <p:spPr>
          <a:xfrm>
            <a:off x="6191250" y="1633536"/>
            <a:ext cx="0" cy="3590925"/>
          </a:xfrm>
          <a:prstGeom prst="line">
            <a:avLst/>
          </a:prstGeom>
          <a:ln w="19050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E56839CA-5E10-E710-628F-0DD1209C595C}"/>
              </a:ext>
            </a:extLst>
          </p:cNvPr>
          <p:cNvSpPr txBox="1"/>
          <p:nvPr/>
        </p:nvSpPr>
        <p:spPr>
          <a:xfrm>
            <a:off x="4278474" y="3850280"/>
            <a:ext cx="15716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>
                <a:solidFill>
                  <a:schemeClr val="bg1"/>
                </a:solidFill>
              </a:rPr>
              <a:t>Ministère des Armées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15B096C-5B76-7D3E-7199-B0356AFB4532}"/>
              </a:ext>
            </a:extLst>
          </p:cNvPr>
          <p:cNvSpPr txBox="1"/>
          <p:nvPr/>
        </p:nvSpPr>
        <p:spPr>
          <a:xfrm>
            <a:off x="6444457" y="3408579"/>
            <a:ext cx="157162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>
                <a:solidFill>
                  <a:schemeClr val="bg1"/>
                </a:solidFill>
              </a:rPr>
              <a:t>Base industrielle et technologique de défense (BITD)</a:t>
            </a:r>
          </a:p>
          <a:p>
            <a:pPr algn="ctr"/>
            <a:endParaRPr lang="fr-FR" sz="1600" b="1">
              <a:solidFill>
                <a:schemeClr val="bg1"/>
              </a:solidFill>
            </a:endParaRPr>
          </a:p>
          <a:p>
            <a:pPr algn="ctr"/>
            <a:endParaRPr lang="fr-FR" sz="1600" b="1">
              <a:solidFill>
                <a:schemeClr val="bg1"/>
              </a:solidFill>
            </a:endParaRPr>
          </a:p>
        </p:txBody>
      </p:sp>
      <p:sp>
        <p:nvSpPr>
          <p:cNvPr id="5" name="Titre 11">
            <a:extLst>
              <a:ext uri="{FF2B5EF4-FFF2-40B4-BE49-F238E27FC236}">
                <a16:creationId xmlns:a16="http://schemas.microsoft.com/office/drawing/2014/main" id="{1EC15CEC-372F-7B4E-6515-B30D34FDB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252" y="201800"/>
            <a:ext cx="7566519" cy="641898"/>
          </a:xfrm>
        </p:spPr>
        <p:txBody>
          <a:bodyPr>
            <a:noAutofit/>
          </a:bodyPr>
          <a:lstStyle/>
          <a:p>
            <a:r>
              <a:rPr lang="fr-FR" sz="2800">
                <a:solidFill>
                  <a:srgbClr val="0009B5"/>
                </a:solidFill>
                <a:ea typeface="Poppins"/>
                <a:cs typeface="Poppins"/>
                <a:sym typeface="Poppins"/>
              </a:rPr>
              <a:t>Objectifs du rapport introductif : poser le constat, croiser les enjeux physiques</a:t>
            </a:r>
            <a:endParaRPr lang="fr-FR" sz="2800">
              <a:solidFill>
                <a:srgbClr val="0009B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502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4" grpId="0"/>
      <p:bldP spid="2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DCACB-0449-ECD5-AFB9-A6C4AE9F5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2582947E-DD4C-2353-4B3A-CD1A46611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252" y="201800"/>
            <a:ext cx="7566519" cy="641898"/>
          </a:xfrm>
        </p:spPr>
        <p:txBody>
          <a:bodyPr>
            <a:noAutofit/>
          </a:bodyPr>
          <a:lstStyle/>
          <a:p>
            <a:r>
              <a:rPr lang="fr-FR" sz="2800">
                <a:solidFill>
                  <a:srgbClr val="0009B5"/>
                </a:solidFill>
                <a:ea typeface="Poppins"/>
                <a:cs typeface="Poppins"/>
                <a:sym typeface="Poppins"/>
              </a:rPr>
              <a:t>Objectifs du rapport introductif : poser le constat, croiser les enjeux physiques</a:t>
            </a:r>
            <a:endParaRPr lang="fr-FR" sz="2800">
              <a:solidFill>
                <a:srgbClr val="0009B5"/>
              </a:solidFill>
            </a:endParaRPr>
          </a:p>
        </p:txBody>
      </p:sp>
      <p:sp>
        <p:nvSpPr>
          <p:cNvPr id="7" name="!!transition">
            <a:extLst>
              <a:ext uri="{FF2B5EF4-FFF2-40B4-BE49-F238E27FC236}">
                <a16:creationId xmlns:a16="http://schemas.microsoft.com/office/drawing/2014/main" id="{1CC7C181-5E9F-4E40-57A9-D27E77FCF264}"/>
              </a:ext>
            </a:extLst>
          </p:cNvPr>
          <p:cNvSpPr/>
          <p:nvPr/>
        </p:nvSpPr>
        <p:spPr>
          <a:xfrm>
            <a:off x="4029219" y="2759244"/>
            <a:ext cx="4285960" cy="2309533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/>
              <a:t>Secteur de la défense</a:t>
            </a:r>
            <a:endParaRPr lang="fr-FR" b="1"/>
          </a:p>
          <a:p>
            <a:pPr algn="ctr"/>
            <a:endParaRPr lang="fr-FR" b="1"/>
          </a:p>
          <a:p>
            <a:pPr algn="ctr"/>
            <a:endParaRPr lang="fr-FR" b="1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5CEB8A0-5D6D-48B5-3C17-1405EC845135}"/>
              </a:ext>
            </a:extLst>
          </p:cNvPr>
          <p:cNvSpPr/>
          <p:nvPr/>
        </p:nvSpPr>
        <p:spPr>
          <a:xfrm>
            <a:off x="2015372" y="5178380"/>
            <a:ext cx="1473745" cy="6858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/>
              <a:t>Enjeux climatiques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C93DFA6-C654-B947-976D-AD9F9280D670}"/>
              </a:ext>
            </a:extLst>
          </p:cNvPr>
          <p:cNvSpPr/>
          <p:nvPr/>
        </p:nvSpPr>
        <p:spPr>
          <a:xfrm>
            <a:off x="5454377" y="1791495"/>
            <a:ext cx="1473745" cy="6858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/>
              <a:t>Enjeux énergétiques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D205448-AF6C-5867-1AF1-17649F96516E}"/>
              </a:ext>
            </a:extLst>
          </p:cNvPr>
          <p:cNvSpPr/>
          <p:nvPr/>
        </p:nvSpPr>
        <p:spPr>
          <a:xfrm>
            <a:off x="8826708" y="5178380"/>
            <a:ext cx="1473745" cy="6858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/>
              <a:t>Enjeux matières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D0492CF-F152-6692-D8F4-94D3E38698AD}"/>
              </a:ext>
            </a:extLst>
          </p:cNvPr>
          <p:cNvSpPr txBox="1"/>
          <p:nvPr/>
        </p:nvSpPr>
        <p:spPr>
          <a:xfrm>
            <a:off x="3564049" y="5807736"/>
            <a:ext cx="5254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/>
              <a:t>Quels risques, contraintes et opportunités pour le secteur de la défense ?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44E46200-7F17-64C0-D173-FC6EE68B3CFF}"/>
              </a:ext>
            </a:extLst>
          </p:cNvPr>
          <p:cNvCxnSpPr>
            <a:cxnSpLocks/>
          </p:cNvCxnSpPr>
          <p:nvPr/>
        </p:nvCxnSpPr>
        <p:spPr>
          <a:xfrm flipH="1">
            <a:off x="2739182" y="2121332"/>
            <a:ext cx="2702132" cy="3043985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9C2E574C-5438-86CF-B041-561CC73E69A3}"/>
              </a:ext>
            </a:extLst>
          </p:cNvPr>
          <p:cNvCxnSpPr>
            <a:cxnSpLocks/>
            <a:stCxn id="10" idx="1"/>
            <a:endCxn id="8" idx="3"/>
          </p:cNvCxnSpPr>
          <p:nvPr/>
        </p:nvCxnSpPr>
        <p:spPr>
          <a:xfrm flipH="1">
            <a:off x="3489117" y="5521280"/>
            <a:ext cx="5337591" cy="0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807CB90A-1FEC-1A6D-34D5-CC94B100F07E}"/>
              </a:ext>
            </a:extLst>
          </p:cNvPr>
          <p:cNvCxnSpPr>
            <a:cxnSpLocks/>
            <a:stCxn id="10" idx="0"/>
            <a:endCxn id="9" idx="3"/>
          </p:cNvCxnSpPr>
          <p:nvPr/>
        </p:nvCxnSpPr>
        <p:spPr>
          <a:xfrm flipH="1" flipV="1">
            <a:off x="6928122" y="2134395"/>
            <a:ext cx="2635459" cy="3043985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Légende : encadrée à une bordure 15">
            <a:extLst>
              <a:ext uri="{FF2B5EF4-FFF2-40B4-BE49-F238E27FC236}">
                <a16:creationId xmlns:a16="http://schemas.microsoft.com/office/drawing/2014/main" id="{41A86BDC-192D-A267-6500-E18003419A3D}"/>
              </a:ext>
            </a:extLst>
          </p:cNvPr>
          <p:cNvSpPr/>
          <p:nvPr/>
        </p:nvSpPr>
        <p:spPr>
          <a:xfrm>
            <a:off x="9096375" y="2479720"/>
            <a:ext cx="2711659" cy="879129"/>
          </a:xfrm>
          <a:prstGeom prst="accentCallout1">
            <a:avLst>
              <a:gd name="adj1" fmla="val 18750"/>
              <a:gd name="adj2" fmla="val -8333"/>
              <a:gd name="adj3" fmla="val 111055"/>
              <a:gd name="adj4" fmla="val -37709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/>
              <a:t>Dynamiques exogènes : </a:t>
            </a:r>
            <a:r>
              <a:rPr lang="fr-FR" sz="1400"/>
              <a:t>nouvelles technologies, conflits, crises économiques etc.</a:t>
            </a:r>
          </a:p>
        </p:txBody>
      </p:sp>
      <p:sp>
        <p:nvSpPr>
          <p:cNvPr id="17" name="Légende : encadrée à une bordure 16">
            <a:extLst>
              <a:ext uri="{FF2B5EF4-FFF2-40B4-BE49-F238E27FC236}">
                <a16:creationId xmlns:a16="http://schemas.microsoft.com/office/drawing/2014/main" id="{47095D7E-F29D-500B-44CC-122A348187DD}"/>
              </a:ext>
            </a:extLst>
          </p:cNvPr>
          <p:cNvSpPr/>
          <p:nvPr/>
        </p:nvSpPr>
        <p:spPr>
          <a:xfrm>
            <a:off x="383966" y="2594020"/>
            <a:ext cx="2711659" cy="879129"/>
          </a:xfrm>
          <a:prstGeom prst="accentCallout1">
            <a:avLst>
              <a:gd name="adj1" fmla="val 28501"/>
              <a:gd name="adj2" fmla="val 107584"/>
              <a:gd name="adj3" fmla="val 114546"/>
              <a:gd name="adj4" fmla="val 138819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/>
              <a:t>Un monde civil en transition :</a:t>
            </a:r>
          </a:p>
          <a:p>
            <a:pPr algn="ctr"/>
            <a:r>
              <a:rPr lang="fr-FR" sz="1400"/>
              <a:t>Mobilité, industrie, infrastructures etc.</a:t>
            </a: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4C87AE02-D302-86C1-1F19-CD1215CA13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0000">
            <a:off x="7025368" y="1536023"/>
            <a:ext cx="866191" cy="813293"/>
          </a:xfrm>
          <a:prstGeom prst="rect">
            <a:avLst/>
          </a:prstGeom>
        </p:spPr>
      </p:pic>
      <p:pic>
        <p:nvPicPr>
          <p:cNvPr id="19" name="Picture 3">
            <a:extLst>
              <a:ext uri="{FF2B5EF4-FFF2-40B4-BE49-F238E27FC236}">
                <a16:creationId xmlns:a16="http://schemas.microsoft.com/office/drawing/2014/main" id="{A6A2068E-AB4F-042A-0BF6-E66894BDAF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193" y="5403952"/>
            <a:ext cx="1725045" cy="1099282"/>
          </a:xfrm>
          <a:prstGeom prst="rect">
            <a:avLst/>
          </a:prstGeom>
        </p:spPr>
      </p:pic>
      <p:pic>
        <p:nvPicPr>
          <p:cNvPr id="20" name="Picture 5">
            <a:extLst>
              <a:ext uri="{FF2B5EF4-FFF2-40B4-BE49-F238E27FC236}">
                <a16:creationId xmlns:a16="http://schemas.microsoft.com/office/drawing/2014/main" id="{FDCDAB1D-8CA5-4172-1418-3CDECD98BB8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3094" t="2521" r="31578" b="801"/>
          <a:stretch>
            <a:fillRect/>
          </a:stretch>
        </p:blipFill>
        <p:spPr>
          <a:xfrm>
            <a:off x="10450007" y="5402801"/>
            <a:ext cx="1159221" cy="778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16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/>
      <p:bldP spid="16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7B789A99-1513-DA34-A5C4-9451D70FA2BB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013174" y="2534109"/>
            <a:ext cx="4540526" cy="1302809"/>
          </a:xfrm>
        </p:spPr>
        <p:txBody>
          <a:bodyPr/>
          <a:lstStyle/>
          <a:p>
            <a:r>
              <a:rPr lang="fr-FR"/>
              <a:t>Climat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A94F1611-9B0B-A218-C5E2-30C8BDBC8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0" y="3836918"/>
            <a:ext cx="5334276" cy="725557"/>
          </a:xfrm>
        </p:spPr>
        <p:txBody>
          <a:bodyPr/>
          <a:lstStyle/>
          <a:p>
            <a:r>
              <a:rPr lang="fr-FR">
                <a:solidFill>
                  <a:srgbClr val="0009B5"/>
                </a:solidFill>
              </a:rPr>
              <a:t>Changement climatique et défense, quelles interactions 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312C50-42F2-18D1-C66F-6E84AB25C9AA}"/>
              </a:ext>
            </a:extLst>
          </p:cNvPr>
          <p:cNvSpPr/>
          <p:nvPr/>
        </p:nvSpPr>
        <p:spPr>
          <a:xfrm>
            <a:off x="0" y="6305551"/>
            <a:ext cx="12192000" cy="5524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74078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7ABF9-BAF5-F7C4-B15C-3F569580A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9CD2BAA-FDE0-C9B6-137A-0A20A0432451}"/>
              </a:ext>
            </a:extLst>
          </p:cNvPr>
          <p:cNvSpPr txBox="1"/>
          <p:nvPr/>
        </p:nvSpPr>
        <p:spPr>
          <a:xfrm>
            <a:off x="496312" y="1342842"/>
            <a:ext cx="79117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/>
              <a:t>1. Une </a:t>
            </a:r>
            <a:r>
              <a:rPr lang="fr-FR" b="1">
                <a:solidFill>
                  <a:schemeClr val="tx2"/>
                </a:solidFill>
              </a:rPr>
              <a:t>augmentation des tensions</a:t>
            </a:r>
            <a:r>
              <a:rPr lang="fr-FR" b="1"/>
              <a:t> autour de l’accès à </a:t>
            </a:r>
            <a:r>
              <a:rPr lang="fr-FR" b="1">
                <a:solidFill>
                  <a:schemeClr val="tx2"/>
                </a:solidFill>
              </a:rPr>
              <a:t>certaines ressources vitales.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B58E33A-B434-24DA-410E-6C9CF9F11AEE}"/>
              </a:ext>
            </a:extLst>
          </p:cNvPr>
          <p:cNvSpPr txBox="1"/>
          <p:nvPr/>
        </p:nvSpPr>
        <p:spPr>
          <a:xfrm>
            <a:off x="2433309" y="1952690"/>
            <a:ext cx="3121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>
                <a:solidFill>
                  <a:schemeClr val="accent1"/>
                </a:solidFill>
              </a:rPr>
              <a:t>Tensions intraétatiques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0BC3F51-A876-F31D-0764-FC4D5DE7D519}"/>
              </a:ext>
            </a:extLst>
          </p:cNvPr>
          <p:cNvSpPr txBox="1"/>
          <p:nvPr/>
        </p:nvSpPr>
        <p:spPr>
          <a:xfrm>
            <a:off x="7101351" y="1957592"/>
            <a:ext cx="3039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>
                <a:solidFill>
                  <a:schemeClr val="accent1"/>
                </a:solidFill>
              </a:rPr>
              <a:t>Tensions interétatiques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B100D54-BA11-C87F-4FEB-5BB97CB79EF1}"/>
              </a:ext>
            </a:extLst>
          </p:cNvPr>
          <p:cNvSpPr txBox="1"/>
          <p:nvPr/>
        </p:nvSpPr>
        <p:spPr>
          <a:xfrm>
            <a:off x="496312" y="3359599"/>
            <a:ext cx="96324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/>
              <a:t>2. Une </a:t>
            </a:r>
            <a:r>
              <a:rPr lang="fr-FR" b="1">
                <a:solidFill>
                  <a:schemeClr val="tx2"/>
                </a:solidFill>
              </a:rPr>
              <a:t>extension des zones aux conditions climatiques </a:t>
            </a:r>
            <a:r>
              <a:rPr lang="fr-FR" b="1"/>
              <a:t>potentiellement létales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70399E15-D464-8760-0AF0-C093C3E144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11" y="5628356"/>
            <a:ext cx="5104397" cy="39941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BC968FE-BDDD-1BD0-594E-8A880548408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66"/>
          <a:stretch>
            <a:fillRect/>
          </a:stretch>
        </p:blipFill>
        <p:spPr bwMode="auto">
          <a:xfrm>
            <a:off x="1277814" y="3791574"/>
            <a:ext cx="4045417" cy="17694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C37E0880-207B-0938-AF78-5D1890866E88}"/>
              </a:ext>
            </a:extLst>
          </p:cNvPr>
          <p:cNvSpPr txBox="1"/>
          <p:nvPr/>
        </p:nvSpPr>
        <p:spPr>
          <a:xfrm>
            <a:off x="246186" y="5985143"/>
            <a:ext cx="6452997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fr-FR" sz="1100" b="1" i="1" kern="100">
                <a:solidFill>
                  <a:srgbClr val="191919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Figure XX : Nombre de jours par an supérieur au seuil mortel d’humidité et de chaleur  Scénario 2,4°C – 3,1°C</a:t>
            </a:r>
            <a:endParaRPr lang="fr-FR" sz="1400" b="1" kern="100">
              <a:solidFill>
                <a:srgbClr val="191919"/>
              </a:solidFill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fr-FR" sz="1100" i="1" kern="100">
                <a:solidFill>
                  <a:srgbClr val="191919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Source</a:t>
            </a:r>
            <a:r>
              <a:rPr lang="fr-FR" sz="1100" kern="100">
                <a:solidFill>
                  <a:srgbClr val="191919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 : GIEC, 2023, Rapport de synthèse du sixième rapport d’évaluation, Figure SPM.3b page 16</a:t>
            </a:r>
            <a:endParaRPr lang="fr-FR" sz="1400" kern="100">
              <a:solidFill>
                <a:srgbClr val="191919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9341D61-2875-B5F3-5CA1-79BC5DA289A4}"/>
              </a:ext>
            </a:extLst>
          </p:cNvPr>
          <p:cNvSpPr txBox="1"/>
          <p:nvPr/>
        </p:nvSpPr>
        <p:spPr>
          <a:xfrm>
            <a:off x="6583680" y="3933298"/>
            <a:ext cx="51043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600" b="1"/>
              <a:t>54 % de la population dans des zones potentiellement létales </a:t>
            </a:r>
            <a:r>
              <a:rPr lang="fr-FR" sz="1600"/>
              <a:t>au moins 20 jours par an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600" b="1"/>
              <a:t>216 millions de personnes seraient amenées à migrer </a:t>
            </a:r>
            <a:r>
              <a:rPr lang="fr-FR" sz="1600"/>
              <a:t>au sein de leur pays d’ici 2050 selon la Banque mondiale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600" b="1"/>
              <a:t>Une partie de la France hexagonale concernée, les territoires ultra-marins fortement affectés</a:t>
            </a:r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64F4E46F-0C26-CF2F-52C2-BF8AC7225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252" y="242307"/>
            <a:ext cx="7544001" cy="641898"/>
          </a:xfrm>
        </p:spPr>
        <p:txBody>
          <a:bodyPr>
            <a:noAutofit/>
          </a:bodyPr>
          <a:lstStyle/>
          <a:p>
            <a:r>
              <a:rPr lang="fr-FR" sz="2500">
                <a:solidFill>
                  <a:srgbClr val="0009B5"/>
                </a:solidFill>
              </a:rPr>
              <a:t>Le changement climatique comme « catalyseur de chaos »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A4A1EA-2E02-856E-9B39-DEFAE138E2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063" y="2398930"/>
            <a:ext cx="893294" cy="89329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21EEDAC-BC1C-2932-147A-4EA056BF74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373" y="2398930"/>
            <a:ext cx="893294" cy="89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28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4" grpId="0"/>
      <p:bldP spid="18" grpId="0"/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6D9BE-2634-2D3E-0049-522441882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!!transition 25">
            <a:extLst>
              <a:ext uri="{FF2B5EF4-FFF2-40B4-BE49-F238E27FC236}">
                <a16:creationId xmlns:a16="http://schemas.microsoft.com/office/drawing/2014/main" id="{F755BDF5-DE56-3C44-C5BC-8D7CA78D6D11}"/>
              </a:ext>
            </a:extLst>
          </p:cNvPr>
          <p:cNvSpPr/>
          <p:nvPr/>
        </p:nvSpPr>
        <p:spPr>
          <a:xfrm rot="5400000">
            <a:off x="5751149" y="1885073"/>
            <a:ext cx="269631" cy="674077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!!transition 24">
            <a:extLst>
              <a:ext uri="{FF2B5EF4-FFF2-40B4-BE49-F238E27FC236}">
                <a16:creationId xmlns:a16="http://schemas.microsoft.com/office/drawing/2014/main" id="{6D048EF4-421B-58E5-305E-C16C8AB3F4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818" y="2473702"/>
            <a:ext cx="679171" cy="679171"/>
          </a:xfrm>
          <a:prstGeom prst="rect">
            <a:avLst/>
          </a:prstGeom>
        </p:spPr>
      </p:pic>
      <p:pic>
        <p:nvPicPr>
          <p:cNvPr id="8" name="!!transition 23">
            <a:extLst>
              <a:ext uri="{FF2B5EF4-FFF2-40B4-BE49-F238E27FC236}">
                <a16:creationId xmlns:a16="http://schemas.microsoft.com/office/drawing/2014/main" id="{1AA0018A-81B6-BEAC-3D86-554C33189C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8741" y="2478796"/>
            <a:ext cx="674077" cy="674077"/>
          </a:xfrm>
          <a:prstGeom prst="rect">
            <a:avLst/>
          </a:prstGeom>
        </p:spPr>
      </p:pic>
      <p:pic>
        <p:nvPicPr>
          <p:cNvPr id="9" name="!!transition 22">
            <a:extLst>
              <a:ext uri="{FF2B5EF4-FFF2-40B4-BE49-F238E27FC236}">
                <a16:creationId xmlns:a16="http://schemas.microsoft.com/office/drawing/2014/main" id="{4FC46D14-1E73-ED4E-B98C-FEE2CCA1D7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779" y="3010443"/>
            <a:ext cx="676887" cy="676887"/>
          </a:xfrm>
          <a:prstGeom prst="rect">
            <a:avLst/>
          </a:prstGeom>
        </p:spPr>
      </p:pic>
      <p:sp>
        <p:nvSpPr>
          <p:cNvPr id="41" name="!!transition 21">
            <a:extLst>
              <a:ext uri="{FF2B5EF4-FFF2-40B4-BE49-F238E27FC236}">
                <a16:creationId xmlns:a16="http://schemas.microsoft.com/office/drawing/2014/main" id="{27741D79-0E0F-59E8-F095-BD2E223AC46A}"/>
              </a:ext>
            </a:extLst>
          </p:cNvPr>
          <p:cNvSpPr/>
          <p:nvPr/>
        </p:nvSpPr>
        <p:spPr>
          <a:xfrm rot="230712">
            <a:off x="6811537" y="2689574"/>
            <a:ext cx="2557346" cy="866315"/>
          </a:xfrm>
          <a:custGeom>
            <a:avLst/>
            <a:gdLst>
              <a:gd name="csX0" fmla="*/ 0 w 2557346"/>
              <a:gd name="csY0" fmla="*/ 70861 h 866315"/>
              <a:gd name="csX1" fmla="*/ 2096429 w 2557346"/>
              <a:gd name="csY1" fmla="*/ 78295 h 866315"/>
              <a:gd name="csX2" fmla="*/ 2557346 w 2557346"/>
              <a:gd name="csY2" fmla="*/ 866315 h 8663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557346" h="866315">
                <a:moveTo>
                  <a:pt x="0" y="70861"/>
                </a:moveTo>
                <a:cubicBezTo>
                  <a:pt x="835102" y="8290"/>
                  <a:pt x="1670205" y="-54281"/>
                  <a:pt x="2096429" y="78295"/>
                </a:cubicBezTo>
                <a:cubicBezTo>
                  <a:pt x="2522653" y="210871"/>
                  <a:pt x="2539999" y="538593"/>
                  <a:pt x="2557346" y="866315"/>
                </a:cubicBezTo>
              </a:path>
            </a:pathLst>
          </a:custGeom>
          <a:noFill/>
          <a:ln w="139700">
            <a:solidFill>
              <a:schemeClr val="accent1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!!transition 20">
            <a:extLst>
              <a:ext uri="{FF2B5EF4-FFF2-40B4-BE49-F238E27FC236}">
                <a16:creationId xmlns:a16="http://schemas.microsoft.com/office/drawing/2014/main" id="{494EF9DA-2B7D-D979-1765-0288C0E61D79}"/>
              </a:ext>
            </a:extLst>
          </p:cNvPr>
          <p:cNvSpPr/>
          <p:nvPr/>
        </p:nvSpPr>
        <p:spPr>
          <a:xfrm rot="11111712">
            <a:off x="2322024" y="5153003"/>
            <a:ext cx="2900487" cy="918554"/>
          </a:xfrm>
          <a:custGeom>
            <a:avLst/>
            <a:gdLst>
              <a:gd name="csX0" fmla="*/ 0 w 2557346"/>
              <a:gd name="csY0" fmla="*/ 70861 h 866315"/>
              <a:gd name="csX1" fmla="*/ 2096429 w 2557346"/>
              <a:gd name="csY1" fmla="*/ 78295 h 866315"/>
              <a:gd name="csX2" fmla="*/ 2557346 w 2557346"/>
              <a:gd name="csY2" fmla="*/ 866315 h 8663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557346" h="866315">
                <a:moveTo>
                  <a:pt x="0" y="70861"/>
                </a:moveTo>
                <a:cubicBezTo>
                  <a:pt x="835102" y="8290"/>
                  <a:pt x="1670205" y="-54281"/>
                  <a:pt x="2096429" y="78295"/>
                </a:cubicBezTo>
                <a:cubicBezTo>
                  <a:pt x="2522653" y="210871"/>
                  <a:pt x="2539999" y="538593"/>
                  <a:pt x="2557346" y="866315"/>
                </a:cubicBezTo>
              </a:path>
            </a:pathLst>
          </a:custGeom>
          <a:noFill/>
          <a:ln w="139700">
            <a:solidFill>
              <a:schemeClr val="accent1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!!transition 19">
            <a:extLst>
              <a:ext uri="{FF2B5EF4-FFF2-40B4-BE49-F238E27FC236}">
                <a16:creationId xmlns:a16="http://schemas.microsoft.com/office/drawing/2014/main" id="{E044732C-ACCC-42F8-BD49-314F6AADFA4F}"/>
              </a:ext>
            </a:extLst>
          </p:cNvPr>
          <p:cNvSpPr/>
          <p:nvPr/>
        </p:nvSpPr>
        <p:spPr>
          <a:xfrm>
            <a:off x="6639759" y="5109110"/>
            <a:ext cx="2755293" cy="945833"/>
          </a:xfrm>
          <a:custGeom>
            <a:avLst/>
            <a:gdLst>
              <a:gd name="csX0" fmla="*/ 2682240 w 2682240"/>
              <a:gd name="csY0" fmla="*/ 0 h 950862"/>
              <a:gd name="csX1" fmla="*/ 2194560 w 2682240"/>
              <a:gd name="csY1" fmla="*/ 827314 h 950862"/>
              <a:gd name="csX2" fmla="*/ 0 w 2682240"/>
              <a:gd name="csY2" fmla="*/ 931817 h 95086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682240" h="950862">
                <a:moveTo>
                  <a:pt x="2682240" y="0"/>
                </a:moveTo>
                <a:cubicBezTo>
                  <a:pt x="2661920" y="336005"/>
                  <a:pt x="2641600" y="672011"/>
                  <a:pt x="2194560" y="827314"/>
                </a:cubicBezTo>
                <a:cubicBezTo>
                  <a:pt x="1747520" y="982617"/>
                  <a:pt x="873760" y="957217"/>
                  <a:pt x="0" y="931817"/>
                </a:cubicBezTo>
              </a:path>
            </a:pathLst>
          </a:custGeom>
          <a:noFill/>
          <a:ln w="139700">
            <a:solidFill>
              <a:schemeClr val="accent1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!!transition 18">
            <a:extLst>
              <a:ext uri="{FF2B5EF4-FFF2-40B4-BE49-F238E27FC236}">
                <a16:creationId xmlns:a16="http://schemas.microsoft.com/office/drawing/2014/main" id="{6573CEA6-C952-E605-4334-262BCEE54437}"/>
              </a:ext>
            </a:extLst>
          </p:cNvPr>
          <p:cNvSpPr/>
          <p:nvPr/>
        </p:nvSpPr>
        <p:spPr>
          <a:xfrm rot="10800000">
            <a:off x="2250627" y="2665722"/>
            <a:ext cx="2682240" cy="727607"/>
          </a:xfrm>
          <a:custGeom>
            <a:avLst/>
            <a:gdLst>
              <a:gd name="csX0" fmla="*/ 2682240 w 2682240"/>
              <a:gd name="csY0" fmla="*/ 0 h 950862"/>
              <a:gd name="csX1" fmla="*/ 2194560 w 2682240"/>
              <a:gd name="csY1" fmla="*/ 827314 h 950862"/>
              <a:gd name="csX2" fmla="*/ 0 w 2682240"/>
              <a:gd name="csY2" fmla="*/ 931817 h 95086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682240" h="950862">
                <a:moveTo>
                  <a:pt x="2682240" y="0"/>
                </a:moveTo>
                <a:cubicBezTo>
                  <a:pt x="2661920" y="336005"/>
                  <a:pt x="2641600" y="672011"/>
                  <a:pt x="2194560" y="827314"/>
                </a:cubicBezTo>
                <a:cubicBezTo>
                  <a:pt x="1747520" y="982617"/>
                  <a:pt x="873760" y="957217"/>
                  <a:pt x="0" y="931817"/>
                </a:cubicBezTo>
              </a:path>
            </a:pathLst>
          </a:custGeom>
          <a:noFill/>
          <a:ln w="139700">
            <a:solidFill>
              <a:schemeClr val="accent1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2" name="!!transition 17">
            <a:extLst>
              <a:ext uri="{FF2B5EF4-FFF2-40B4-BE49-F238E27FC236}">
                <a16:creationId xmlns:a16="http://schemas.microsoft.com/office/drawing/2014/main" id="{B866ECB0-B733-EEDF-C9D7-C0591E1167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912" y="3553656"/>
            <a:ext cx="821414" cy="821414"/>
          </a:xfrm>
          <a:prstGeom prst="rect">
            <a:avLst/>
          </a:prstGeom>
        </p:spPr>
      </p:pic>
      <p:pic>
        <p:nvPicPr>
          <p:cNvPr id="54" name="!!transition 16">
            <a:extLst>
              <a:ext uri="{FF2B5EF4-FFF2-40B4-BE49-F238E27FC236}">
                <a16:creationId xmlns:a16="http://schemas.microsoft.com/office/drawing/2014/main" id="{2133811D-11AF-3BF6-FE31-18F945530C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053" y="3553656"/>
            <a:ext cx="821414" cy="821414"/>
          </a:xfrm>
          <a:prstGeom prst="rect">
            <a:avLst/>
          </a:prstGeom>
        </p:spPr>
      </p:pic>
      <p:pic>
        <p:nvPicPr>
          <p:cNvPr id="56" name="!!transition 15">
            <a:extLst>
              <a:ext uri="{FF2B5EF4-FFF2-40B4-BE49-F238E27FC236}">
                <a16:creationId xmlns:a16="http://schemas.microsoft.com/office/drawing/2014/main" id="{36ED336C-E51C-C01A-0473-5A6751036B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926" y="5769168"/>
            <a:ext cx="800048" cy="800048"/>
          </a:xfrm>
          <a:prstGeom prst="rect">
            <a:avLst/>
          </a:prstGeom>
        </p:spPr>
      </p:pic>
      <p:pic>
        <p:nvPicPr>
          <p:cNvPr id="58" name="!!transition 14">
            <a:extLst>
              <a:ext uri="{FF2B5EF4-FFF2-40B4-BE49-F238E27FC236}">
                <a16:creationId xmlns:a16="http://schemas.microsoft.com/office/drawing/2014/main" id="{305701A1-58D2-6D6A-1D33-B42874476F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052" y="3479546"/>
            <a:ext cx="821414" cy="821414"/>
          </a:xfrm>
          <a:prstGeom prst="rect">
            <a:avLst/>
          </a:prstGeom>
        </p:spPr>
      </p:pic>
      <p:sp>
        <p:nvSpPr>
          <p:cNvPr id="59" name="!!transition 13">
            <a:extLst>
              <a:ext uri="{FF2B5EF4-FFF2-40B4-BE49-F238E27FC236}">
                <a16:creationId xmlns:a16="http://schemas.microsoft.com/office/drawing/2014/main" id="{75BD050E-5135-12C8-F7DA-B33591E9D0F5}"/>
              </a:ext>
            </a:extLst>
          </p:cNvPr>
          <p:cNvSpPr txBox="1"/>
          <p:nvPr/>
        </p:nvSpPr>
        <p:spPr>
          <a:xfrm>
            <a:off x="4651386" y="5073204"/>
            <a:ext cx="2498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/>
              <a:t>Érosion de la légitimité des gouvernements</a:t>
            </a:r>
          </a:p>
        </p:txBody>
      </p:sp>
      <p:sp>
        <p:nvSpPr>
          <p:cNvPr id="60" name="!!transition 12">
            <a:extLst>
              <a:ext uri="{FF2B5EF4-FFF2-40B4-BE49-F238E27FC236}">
                <a16:creationId xmlns:a16="http://schemas.microsoft.com/office/drawing/2014/main" id="{05219FFC-1E2D-DE5E-CDE0-D2763D608F44}"/>
              </a:ext>
            </a:extLst>
          </p:cNvPr>
          <p:cNvSpPr txBox="1"/>
          <p:nvPr/>
        </p:nvSpPr>
        <p:spPr>
          <a:xfrm>
            <a:off x="7362928" y="4374705"/>
            <a:ext cx="3937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/>
              <a:t>Précarité alimentaire, augmentation de la pauvreté et des inégalités</a:t>
            </a:r>
          </a:p>
        </p:txBody>
      </p:sp>
      <p:sp>
        <p:nvSpPr>
          <p:cNvPr id="61" name="!!transition 11">
            <a:extLst>
              <a:ext uri="{FF2B5EF4-FFF2-40B4-BE49-F238E27FC236}">
                <a16:creationId xmlns:a16="http://schemas.microsoft.com/office/drawing/2014/main" id="{F306BEA0-FB69-1DBA-F916-0BE0094E7B2A}"/>
              </a:ext>
            </a:extLst>
          </p:cNvPr>
          <p:cNvSpPr txBox="1"/>
          <p:nvPr/>
        </p:nvSpPr>
        <p:spPr>
          <a:xfrm>
            <a:off x="1062039" y="4358661"/>
            <a:ext cx="2506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/>
              <a:t>Terreau fertile pour des groupes armés</a:t>
            </a:r>
          </a:p>
        </p:txBody>
      </p:sp>
      <p:pic>
        <p:nvPicPr>
          <p:cNvPr id="13" name="!!transition">
            <a:extLst>
              <a:ext uri="{FF2B5EF4-FFF2-40B4-BE49-F238E27FC236}">
                <a16:creationId xmlns:a16="http://schemas.microsoft.com/office/drawing/2014/main" id="{40A7C4FB-3C84-7F28-307B-237AED04CCE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142" y="884205"/>
            <a:ext cx="1055352" cy="1055352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4B140CC9-3837-CEEA-F7AA-AC63A69CB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252" y="242307"/>
            <a:ext cx="7544001" cy="641898"/>
          </a:xfrm>
        </p:spPr>
        <p:txBody>
          <a:bodyPr>
            <a:noAutofit/>
          </a:bodyPr>
          <a:lstStyle/>
          <a:p>
            <a:r>
              <a:rPr lang="fr-FR" sz="2500">
                <a:solidFill>
                  <a:srgbClr val="0009B5"/>
                </a:solidFill>
              </a:rPr>
              <a:t>Le changement climatique comme « catalyseur de chaos »</a:t>
            </a:r>
          </a:p>
        </p:txBody>
      </p:sp>
    </p:spTree>
    <p:extLst>
      <p:ext uri="{BB962C8B-B14F-4D97-AF65-F5344CB8AC3E}">
        <p14:creationId xmlns:p14="http://schemas.microsoft.com/office/powerpoint/2010/main" val="3306146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1" grpId="0" animBg="1"/>
      <p:bldP spid="44" grpId="0" animBg="1"/>
      <p:bldP spid="49" grpId="0" animBg="1"/>
      <p:bldP spid="50" grpId="0" animBg="1"/>
      <p:bldP spid="59" grpId="0"/>
      <p:bldP spid="60" grpId="0"/>
      <p:bldP spid="6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5A68C1-3243-5BB6-0CB2-C0CFE8206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!!transition 25">
            <a:extLst>
              <a:ext uri="{FF2B5EF4-FFF2-40B4-BE49-F238E27FC236}">
                <a16:creationId xmlns:a16="http://schemas.microsoft.com/office/drawing/2014/main" id="{4867ED57-CA22-123C-BF10-CC6701C2936C}"/>
              </a:ext>
            </a:extLst>
          </p:cNvPr>
          <p:cNvSpPr/>
          <p:nvPr/>
        </p:nvSpPr>
        <p:spPr>
          <a:xfrm rot="5400000">
            <a:off x="2567661" y="2289906"/>
            <a:ext cx="250049" cy="32724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!!transition 24">
            <a:extLst>
              <a:ext uri="{FF2B5EF4-FFF2-40B4-BE49-F238E27FC236}">
                <a16:creationId xmlns:a16="http://schemas.microsoft.com/office/drawing/2014/main" id="{D70D1B1A-5694-3C85-8E4D-3E72314178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013" y="2633342"/>
            <a:ext cx="514764" cy="535919"/>
          </a:xfrm>
          <a:prstGeom prst="rect">
            <a:avLst/>
          </a:prstGeom>
        </p:spPr>
      </p:pic>
      <p:pic>
        <p:nvPicPr>
          <p:cNvPr id="8" name="!!transition 23">
            <a:extLst>
              <a:ext uri="{FF2B5EF4-FFF2-40B4-BE49-F238E27FC236}">
                <a16:creationId xmlns:a16="http://schemas.microsoft.com/office/drawing/2014/main" id="{264CB6E8-2661-6A97-68ED-C2B50B0AB1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905" y="2637362"/>
            <a:ext cx="510902" cy="531900"/>
          </a:xfrm>
          <a:prstGeom prst="rect">
            <a:avLst/>
          </a:prstGeom>
        </p:spPr>
      </p:pic>
      <p:pic>
        <p:nvPicPr>
          <p:cNvPr id="9" name="!!transition 22">
            <a:extLst>
              <a:ext uri="{FF2B5EF4-FFF2-40B4-BE49-F238E27FC236}">
                <a16:creationId xmlns:a16="http://schemas.microsoft.com/office/drawing/2014/main" id="{DC394A32-0610-EE08-886C-793C1FA4DA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262" y="3088451"/>
            <a:ext cx="513033" cy="534118"/>
          </a:xfrm>
          <a:prstGeom prst="rect">
            <a:avLst/>
          </a:prstGeom>
        </p:spPr>
      </p:pic>
      <p:sp>
        <p:nvSpPr>
          <p:cNvPr id="41" name="!!transition 21">
            <a:extLst>
              <a:ext uri="{FF2B5EF4-FFF2-40B4-BE49-F238E27FC236}">
                <a16:creationId xmlns:a16="http://schemas.microsoft.com/office/drawing/2014/main" id="{8111AAAC-6645-03F5-B32A-8C397139A81B}"/>
              </a:ext>
            </a:extLst>
          </p:cNvPr>
          <p:cNvSpPr/>
          <p:nvPr/>
        </p:nvSpPr>
        <p:spPr>
          <a:xfrm rot="230712">
            <a:off x="3309250" y="2849873"/>
            <a:ext cx="1074082" cy="803398"/>
          </a:xfrm>
          <a:custGeom>
            <a:avLst/>
            <a:gdLst>
              <a:gd name="csX0" fmla="*/ 0 w 2557346"/>
              <a:gd name="csY0" fmla="*/ 70861 h 866315"/>
              <a:gd name="csX1" fmla="*/ 2096429 w 2557346"/>
              <a:gd name="csY1" fmla="*/ 78295 h 866315"/>
              <a:gd name="csX2" fmla="*/ 2557346 w 2557346"/>
              <a:gd name="csY2" fmla="*/ 866315 h 8663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557346" h="866315">
                <a:moveTo>
                  <a:pt x="0" y="70861"/>
                </a:moveTo>
                <a:cubicBezTo>
                  <a:pt x="835102" y="8290"/>
                  <a:pt x="1670205" y="-54281"/>
                  <a:pt x="2096429" y="78295"/>
                </a:cubicBezTo>
                <a:cubicBezTo>
                  <a:pt x="2522653" y="210871"/>
                  <a:pt x="2539999" y="538593"/>
                  <a:pt x="2557346" y="866315"/>
                </a:cubicBezTo>
              </a:path>
            </a:pathLst>
          </a:custGeom>
          <a:noFill/>
          <a:ln w="139700">
            <a:solidFill>
              <a:schemeClr val="accent1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!!transition 20">
            <a:extLst>
              <a:ext uri="{FF2B5EF4-FFF2-40B4-BE49-F238E27FC236}">
                <a16:creationId xmlns:a16="http://schemas.microsoft.com/office/drawing/2014/main" id="{3E7B5831-0407-C6A8-D195-BDADA7DB5004}"/>
              </a:ext>
            </a:extLst>
          </p:cNvPr>
          <p:cNvSpPr/>
          <p:nvPr/>
        </p:nvSpPr>
        <p:spPr>
          <a:xfrm rot="11111712">
            <a:off x="859426" y="4977424"/>
            <a:ext cx="1351331" cy="877052"/>
          </a:xfrm>
          <a:custGeom>
            <a:avLst/>
            <a:gdLst>
              <a:gd name="csX0" fmla="*/ 0 w 2557346"/>
              <a:gd name="csY0" fmla="*/ 70861 h 866315"/>
              <a:gd name="csX1" fmla="*/ 2096429 w 2557346"/>
              <a:gd name="csY1" fmla="*/ 78295 h 866315"/>
              <a:gd name="csX2" fmla="*/ 2557346 w 2557346"/>
              <a:gd name="csY2" fmla="*/ 866315 h 8663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557346" h="866315">
                <a:moveTo>
                  <a:pt x="0" y="70861"/>
                </a:moveTo>
                <a:cubicBezTo>
                  <a:pt x="835102" y="8290"/>
                  <a:pt x="1670205" y="-54281"/>
                  <a:pt x="2096429" y="78295"/>
                </a:cubicBezTo>
                <a:cubicBezTo>
                  <a:pt x="2522653" y="210871"/>
                  <a:pt x="2539999" y="538593"/>
                  <a:pt x="2557346" y="866315"/>
                </a:cubicBezTo>
              </a:path>
            </a:pathLst>
          </a:custGeom>
          <a:noFill/>
          <a:ln w="139700">
            <a:solidFill>
              <a:schemeClr val="accent1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!!transition 19">
            <a:extLst>
              <a:ext uri="{FF2B5EF4-FFF2-40B4-BE49-F238E27FC236}">
                <a16:creationId xmlns:a16="http://schemas.microsoft.com/office/drawing/2014/main" id="{A112A051-E945-3363-A746-FE28D97FD4A3}"/>
              </a:ext>
            </a:extLst>
          </p:cNvPr>
          <p:cNvSpPr/>
          <p:nvPr/>
        </p:nvSpPr>
        <p:spPr>
          <a:xfrm>
            <a:off x="3169860" y="5088077"/>
            <a:ext cx="1302134" cy="719099"/>
          </a:xfrm>
          <a:custGeom>
            <a:avLst/>
            <a:gdLst>
              <a:gd name="csX0" fmla="*/ 2682240 w 2682240"/>
              <a:gd name="csY0" fmla="*/ 0 h 950862"/>
              <a:gd name="csX1" fmla="*/ 2194560 w 2682240"/>
              <a:gd name="csY1" fmla="*/ 827314 h 950862"/>
              <a:gd name="csX2" fmla="*/ 0 w 2682240"/>
              <a:gd name="csY2" fmla="*/ 931817 h 95086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682240" h="950862">
                <a:moveTo>
                  <a:pt x="2682240" y="0"/>
                </a:moveTo>
                <a:cubicBezTo>
                  <a:pt x="2661920" y="336005"/>
                  <a:pt x="2641600" y="672011"/>
                  <a:pt x="2194560" y="827314"/>
                </a:cubicBezTo>
                <a:cubicBezTo>
                  <a:pt x="1747520" y="982617"/>
                  <a:pt x="873760" y="957217"/>
                  <a:pt x="0" y="931817"/>
                </a:cubicBezTo>
              </a:path>
            </a:pathLst>
          </a:custGeom>
          <a:noFill/>
          <a:ln w="139700">
            <a:solidFill>
              <a:schemeClr val="accent1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!!transition 18">
            <a:extLst>
              <a:ext uri="{FF2B5EF4-FFF2-40B4-BE49-F238E27FC236}">
                <a16:creationId xmlns:a16="http://schemas.microsoft.com/office/drawing/2014/main" id="{F59DCC93-8BA1-C186-CF85-8CB2C86C1202}"/>
              </a:ext>
            </a:extLst>
          </p:cNvPr>
          <p:cNvSpPr/>
          <p:nvPr/>
        </p:nvSpPr>
        <p:spPr>
          <a:xfrm rot="10800000">
            <a:off x="927856" y="2822140"/>
            <a:ext cx="1207306" cy="785056"/>
          </a:xfrm>
          <a:custGeom>
            <a:avLst/>
            <a:gdLst>
              <a:gd name="csX0" fmla="*/ 2682240 w 2682240"/>
              <a:gd name="csY0" fmla="*/ 0 h 950862"/>
              <a:gd name="csX1" fmla="*/ 2194560 w 2682240"/>
              <a:gd name="csY1" fmla="*/ 827314 h 950862"/>
              <a:gd name="csX2" fmla="*/ 0 w 2682240"/>
              <a:gd name="csY2" fmla="*/ 931817 h 95086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682240" h="950862">
                <a:moveTo>
                  <a:pt x="2682240" y="0"/>
                </a:moveTo>
                <a:cubicBezTo>
                  <a:pt x="2661920" y="336005"/>
                  <a:pt x="2641600" y="672011"/>
                  <a:pt x="2194560" y="827314"/>
                </a:cubicBezTo>
                <a:cubicBezTo>
                  <a:pt x="1747520" y="982617"/>
                  <a:pt x="873760" y="957217"/>
                  <a:pt x="0" y="931817"/>
                </a:cubicBezTo>
              </a:path>
            </a:pathLst>
          </a:custGeom>
          <a:noFill/>
          <a:ln w="139700">
            <a:solidFill>
              <a:schemeClr val="accent1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2" name="!!transition 17">
            <a:extLst>
              <a:ext uri="{FF2B5EF4-FFF2-40B4-BE49-F238E27FC236}">
                <a16:creationId xmlns:a16="http://schemas.microsoft.com/office/drawing/2014/main" id="{20E065A9-0514-85CA-3512-3B7A193FB7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907" y="3829494"/>
            <a:ext cx="622572" cy="648160"/>
          </a:xfrm>
          <a:prstGeom prst="rect">
            <a:avLst/>
          </a:prstGeom>
        </p:spPr>
      </p:pic>
      <p:pic>
        <p:nvPicPr>
          <p:cNvPr id="54" name="!!transition 16">
            <a:extLst>
              <a:ext uri="{FF2B5EF4-FFF2-40B4-BE49-F238E27FC236}">
                <a16:creationId xmlns:a16="http://schemas.microsoft.com/office/drawing/2014/main" id="{89CF3AAF-FF3C-2605-0498-7473901C50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191" y="3829494"/>
            <a:ext cx="622572" cy="648160"/>
          </a:xfrm>
          <a:prstGeom prst="rect">
            <a:avLst/>
          </a:prstGeom>
        </p:spPr>
      </p:pic>
      <p:pic>
        <p:nvPicPr>
          <p:cNvPr id="56" name="!!transition 15">
            <a:extLst>
              <a:ext uri="{FF2B5EF4-FFF2-40B4-BE49-F238E27FC236}">
                <a16:creationId xmlns:a16="http://schemas.microsoft.com/office/drawing/2014/main" id="{EF6B333B-07A6-32BD-0DA7-8989505D79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108" y="5560233"/>
            <a:ext cx="606379" cy="631301"/>
          </a:xfrm>
          <a:prstGeom prst="rect">
            <a:avLst/>
          </a:prstGeom>
        </p:spPr>
      </p:pic>
      <p:pic>
        <p:nvPicPr>
          <p:cNvPr id="58" name="!!transition 14">
            <a:extLst>
              <a:ext uri="{FF2B5EF4-FFF2-40B4-BE49-F238E27FC236}">
                <a16:creationId xmlns:a16="http://schemas.microsoft.com/office/drawing/2014/main" id="{7953A19E-3601-40CA-83FF-30A68DB2B6A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68" y="3752659"/>
            <a:ext cx="622572" cy="648160"/>
          </a:xfrm>
          <a:prstGeom prst="rect">
            <a:avLst/>
          </a:prstGeom>
        </p:spPr>
      </p:pic>
      <p:sp>
        <p:nvSpPr>
          <p:cNvPr id="59" name="!!transition 13">
            <a:extLst>
              <a:ext uri="{FF2B5EF4-FFF2-40B4-BE49-F238E27FC236}">
                <a16:creationId xmlns:a16="http://schemas.microsoft.com/office/drawing/2014/main" id="{9E0D1B87-3758-033A-9319-9AAFD3AA6D9C}"/>
              </a:ext>
            </a:extLst>
          </p:cNvPr>
          <p:cNvSpPr txBox="1"/>
          <p:nvPr/>
        </p:nvSpPr>
        <p:spPr>
          <a:xfrm>
            <a:off x="1920544" y="5120879"/>
            <a:ext cx="163220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/>
              <a:t>Érosion de la légitimité des gouvernements</a:t>
            </a:r>
          </a:p>
        </p:txBody>
      </p:sp>
      <p:sp>
        <p:nvSpPr>
          <p:cNvPr id="60" name="!!transition 12">
            <a:extLst>
              <a:ext uri="{FF2B5EF4-FFF2-40B4-BE49-F238E27FC236}">
                <a16:creationId xmlns:a16="http://schemas.microsoft.com/office/drawing/2014/main" id="{C0B49048-4C15-559D-AADD-9291F6CBC182}"/>
              </a:ext>
            </a:extLst>
          </p:cNvPr>
          <p:cNvSpPr txBox="1"/>
          <p:nvPr/>
        </p:nvSpPr>
        <p:spPr>
          <a:xfrm>
            <a:off x="3173646" y="4569072"/>
            <a:ext cx="234735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/>
              <a:t>Précarité alimentaire, augmentation de la pauvreté et des inégalités</a:t>
            </a:r>
          </a:p>
        </p:txBody>
      </p:sp>
      <p:sp>
        <p:nvSpPr>
          <p:cNvPr id="61" name="!!transition 11">
            <a:extLst>
              <a:ext uri="{FF2B5EF4-FFF2-40B4-BE49-F238E27FC236}">
                <a16:creationId xmlns:a16="http://schemas.microsoft.com/office/drawing/2014/main" id="{E3F7ED12-240B-1D1E-C9CF-EC0C0F792C08}"/>
              </a:ext>
            </a:extLst>
          </p:cNvPr>
          <p:cNvSpPr txBox="1"/>
          <p:nvPr/>
        </p:nvSpPr>
        <p:spPr>
          <a:xfrm>
            <a:off x="250028" y="4498953"/>
            <a:ext cx="138356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/>
              <a:t>Terreau fertile pour des groupes armés</a:t>
            </a:r>
          </a:p>
        </p:txBody>
      </p:sp>
      <p:pic>
        <p:nvPicPr>
          <p:cNvPr id="13" name="!!transition">
            <a:extLst>
              <a:ext uri="{FF2B5EF4-FFF2-40B4-BE49-F238E27FC236}">
                <a16:creationId xmlns:a16="http://schemas.microsoft.com/office/drawing/2014/main" id="{777FA604-7696-2F95-702D-9E29EFF6CC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925" y="1319752"/>
            <a:ext cx="877707" cy="91378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E674CA5-ED33-62B5-76E2-31C7345A4D17}"/>
              </a:ext>
            </a:extLst>
          </p:cNvPr>
          <p:cNvSpPr txBox="1"/>
          <p:nvPr/>
        </p:nvSpPr>
        <p:spPr>
          <a:xfrm>
            <a:off x="5776435" y="2750001"/>
            <a:ext cx="578943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b="1">
                <a:solidFill>
                  <a:schemeClr val="tx2"/>
                </a:solidFill>
                <a:sym typeface="Wingdings" panose="05000000000000000000" pitchFamily="2" charset="2"/>
              </a:rPr>
              <a:t> </a:t>
            </a:r>
            <a:r>
              <a:rPr lang="fr-FR" sz="2000" b="1">
                <a:solidFill>
                  <a:schemeClr val="tx2"/>
                </a:solidFill>
              </a:rPr>
              <a:t>Ouverture de nouvelles zones de tensions </a:t>
            </a:r>
          </a:p>
          <a:p>
            <a:pPr algn="just"/>
            <a:endParaRPr lang="fr-FR" b="1">
              <a:solidFill>
                <a:schemeClr val="tx2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/>
              <a:t>Ouverture de nouvelles routes commerciales en Arctique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b="1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b="1"/>
              <a:t>Soutien aux pays étrangers alliés</a:t>
            </a:r>
            <a:r>
              <a:rPr lang="fr-FR"/>
              <a:t> affectés par le changement climatique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/>
              <a:t>Lutte contre la </a:t>
            </a:r>
            <a:r>
              <a:rPr lang="fr-FR" b="1"/>
              <a:t>pêche illicite</a:t>
            </a:r>
          </a:p>
          <a:p>
            <a:pPr algn="just"/>
            <a:endParaRPr lang="fr-FR" b="1">
              <a:solidFill>
                <a:schemeClr val="tx2"/>
              </a:solidFill>
            </a:endParaRPr>
          </a:p>
          <a:p>
            <a:pPr algn="just"/>
            <a:endParaRPr lang="fr-FR" b="1">
              <a:solidFill>
                <a:schemeClr val="tx2"/>
              </a:solidFill>
            </a:endParaRPr>
          </a:p>
        </p:txBody>
      </p:sp>
      <p:sp>
        <p:nvSpPr>
          <p:cNvPr id="30" name="Titre 1">
            <a:extLst>
              <a:ext uri="{FF2B5EF4-FFF2-40B4-BE49-F238E27FC236}">
                <a16:creationId xmlns:a16="http://schemas.microsoft.com/office/drawing/2014/main" id="{D3E06544-9880-02A9-8B8F-4368A725C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252" y="242307"/>
            <a:ext cx="7544001" cy="641898"/>
          </a:xfrm>
        </p:spPr>
        <p:txBody>
          <a:bodyPr>
            <a:noAutofit/>
          </a:bodyPr>
          <a:lstStyle/>
          <a:p>
            <a:r>
              <a:rPr lang="fr-FR" sz="2500">
                <a:solidFill>
                  <a:srgbClr val="0009B5"/>
                </a:solidFill>
              </a:rPr>
              <a:t>Le changement climatique comme « catalyseur de chaos »</a:t>
            </a:r>
          </a:p>
        </p:txBody>
      </p:sp>
    </p:spTree>
    <p:extLst>
      <p:ext uri="{BB962C8B-B14F-4D97-AF65-F5344CB8AC3E}">
        <p14:creationId xmlns:p14="http://schemas.microsoft.com/office/powerpoint/2010/main" val="12579888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B8B15-6508-6A76-7AF5-DA41A0526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oneTexte 13">
            <a:extLst>
              <a:ext uri="{FF2B5EF4-FFF2-40B4-BE49-F238E27FC236}">
                <a16:creationId xmlns:a16="http://schemas.microsoft.com/office/drawing/2014/main" id="{40392AC0-072A-0EB8-CC64-3D301392B96B}"/>
              </a:ext>
            </a:extLst>
          </p:cNvPr>
          <p:cNvSpPr txBox="1"/>
          <p:nvPr/>
        </p:nvSpPr>
        <p:spPr>
          <a:xfrm>
            <a:off x="1165253" y="1523449"/>
            <a:ext cx="9959947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1200"/>
              </a:spcAft>
              <a:buAutoNum type="arabicPeriod"/>
            </a:pPr>
            <a:r>
              <a:rPr lang="fr-FR" sz="2000" b="1">
                <a:solidFill>
                  <a:schemeClr val="tx2"/>
                </a:solidFill>
              </a:rPr>
              <a:t>Les forces armées françaises 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000" b="1"/>
              <a:t>Un élargissement du périmètre des missions </a:t>
            </a:r>
            <a:r>
              <a:rPr lang="fr-FR" sz="2000"/>
              <a:t>(hausse des interventions d’appui aux forces de sécurité civile, protection des intérêts stratégiques français à l’international etc.)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000" b="1"/>
              <a:t>Des emprises militaires exposées </a:t>
            </a:r>
            <a:r>
              <a:rPr lang="fr-FR" sz="2000"/>
              <a:t>aux effets du changement climatique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000" b="1"/>
              <a:t>Des risques sanitaires pour le personnel militaire : </a:t>
            </a:r>
            <a:r>
              <a:rPr lang="fr-FR" sz="2000"/>
              <a:t>coup de chaleur en exercice, santé mentale, extension des zones de maladies vectorielles etc.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000"/>
              <a:t>Des </a:t>
            </a:r>
            <a:r>
              <a:rPr lang="fr-FR" sz="2000" b="1"/>
              <a:t>dégradations des performances des matériels opérationnels</a:t>
            </a:r>
          </a:p>
          <a:p>
            <a:pPr algn="just">
              <a:spcAft>
                <a:spcPts val="1200"/>
              </a:spcAft>
            </a:pPr>
            <a:endParaRPr lang="fr-FR" sz="900"/>
          </a:p>
          <a:p>
            <a:pPr algn="just">
              <a:spcAft>
                <a:spcPts val="1200"/>
              </a:spcAft>
            </a:pPr>
            <a:r>
              <a:rPr lang="fr-FR" sz="2000" b="1">
                <a:solidFill>
                  <a:schemeClr val="tx2"/>
                </a:solidFill>
              </a:rPr>
              <a:t>2. La base industrielle et technologique de défense (BITD)</a:t>
            </a:r>
            <a:endParaRPr lang="fr-FR" sz="2000">
              <a:solidFill>
                <a:schemeClr val="tx2"/>
              </a:solidFill>
            </a:endParaRPr>
          </a:p>
          <a:p>
            <a:pPr marL="360045" indent="-276225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000"/>
              <a:t>Des </a:t>
            </a:r>
            <a:r>
              <a:rPr lang="fr-FR" sz="2000" b="1"/>
              <a:t>sites industriels déjà exposés aux effets du changement climatique</a:t>
            </a:r>
          </a:p>
          <a:p>
            <a:pPr marL="360045" indent="-276225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000"/>
              <a:t>Des projections préoccupantes </a:t>
            </a:r>
            <a:r>
              <a:rPr lang="fr-FR" sz="2000" b="1"/>
              <a:t>pour les chaines de valeur stratégiques</a:t>
            </a:r>
          </a:p>
          <a:p>
            <a:pPr marL="360045" indent="-276225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fr-FR" sz="2000"/>
          </a:p>
          <a:p>
            <a:pPr marL="83820" algn="just">
              <a:spcAft>
                <a:spcPts val="1200"/>
              </a:spcAft>
            </a:pPr>
            <a:endParaRPr lang="fr-FR" sz="2000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488F51BE-2A77-3813-00EC-7182A0767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253" y="198897"/>
            <a:ext cx="7566518" cy="641898"/>
          </a:xfrm>
        </p:spPr>
        <p:txBody>
          <a:bodyPr>
            <a:noAutofit/>
          </a:bodyPr>
          <a:lstStyle/>
          <a:p>
            <a:r>
              <a:rPr lang="fr-FR" sz="2800">
                <a:solidFill>
                  <a:srgbClr val="0009B5"/>
                </a:solidFill>
              </a:rPr>
              <a:t>Un impact déjà visible et croissant sur l’écosystème de défense français</a:t>
            </a:r>
          </a:p>
        </p:txBody>
      </p:sp>
    </p:spTree>
    <p:extLst>
      <p:ext uri="{BB962C8B-B14F-4D97-AF65-F5344CB8AC3E}">
        <p14:creationId xmlns:p14="http://schemas.microsoft.com/office/powerpoint/2010/main" val="3785840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548F2-668C-01A8-54F3-D61CA7306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287F7C-8028-565F-1952-03091844F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782" y="247458"/>
            <a:ext cx="7122221" cy="641898"/>
          </a:xfrm>
        </p:spPr>
        <p:txBody>
          <a:bodyPr>
            <a:noAutofit/>
          </a:bodyPr>
          <a:lstStyle/>
          <a:p>
            <a:r>
              <a:rPr lang="fr-FR" sz="2500">
                <a:solidFill>
                  <a:srgbClr val="0009B5"/>
                </a:solidFill>
              </a:rPr>
              <a:t>Les émissions de gaz à effet de serre des activités de défense</a:t>
            </a:r>
          </a:p>
        </p:txBody>
      </p:sp>
      <p:pic>
        <p:nvPicPr>
          <p:cNvPr id="56" name="!!transition 15">
            <a:extLst>
              <a:ext uri="{FF2B5EF4-FFF2-40B4-BE49-F238E27FC236}">
                <a16:creationId xmlns:a16="http://schemas.microsoft.com/office/drawing/2014/main" id="{8E38BC37-AB84-86FD-D243-B23AC862B4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794" y="5860094"/>
            <a:ext cx="734441" cy="734441"/>
          </a:xfrm>
          <a:prstGeom prst="rect">
            <a:avLst/>
          </a:prstGeom>
        </p:spPr>
      </p:pic>
      <p:sp>
        <p:nvSpPr>
          <p:cNvPr id="60" name="!!transition 12">
            <a:extLst>
              <a:ext uri="{FF2B5EF4-FFF2-40B4-BE49-F238E27FC236}">
                <a16:creationId xmlns:a16="http://schemas.microsoft.com/office/drawing/2014/main" id="{DC1BC9BD-36FA-9EB3-E3C7-DE4A88DBFE81}"/>
              </a:ext>
            </a:extLst>
          </p:cNvPr>
          <p:cNvSpPr txBox="1"/>
          <p:nvPr/>
        </p:nvSpPr>
        <p:spPr>
          <a:xfrm>
            <a:off x="8046022" y="4787632"/>
            <a:ext cx="39373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/>
              <a:t>Changement climatique</a:t>
            </a:r>
          </a:p>
        </p:txBody>
      </p:sp>
      <p:sp>
        <p:nvSpPr>
          <p:cNvPr id="41" name="!!transition 21">
            <a:extLst>
              <a:ext uri="{FF2B5EF4-FFF2-40B4-BE49-F238E27FC236}">
                <a16:creationId xmlns:a16="http://schemas.microsoft.com/office/drawing/2014/main" id="{092FA5D8-28D3-222A-7191-33B779F95A37}"/>
              </a:ext>
            </a:extLst>
          </p:cNvPr>
          <p:cNvSpPr/>
          <p:nvPr/>
        </p:nvSpPr>
        <p:spPr>
          <a:xfrm rot="230712">
            <a:off x="7421678" y="2279064"/>
            <a:ext cx="2557346" cy="1116994"/>
          </a:xfrm>
          <a:custGeom>
            <a:avLst/>
            <a:gdLst>
              <a:gd name="csX0" fmla="*/ 0 w 2557346"/>
              <a:gd name="csY0" fmla="*/ 70861 h 866315"/>
              <a:gd name="csX1" fmla="*/ 2096429 w 2557346"/>
              <a:gd name="csY1" fmla="*/ 78295 h 866315"/>
              <a:gd name="csX2" fmla="*/ 2557346 w 2557346"/>
              <a:gd name="csY2" fmla="*/ 866315 h 8663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557346" h="866315">
                <a:moveTo>
                  <a:pt x="0" y="70861"/>
                </a:moveTo>
                <a:cubicBezTo>
                  <a:pt x="835102" y="8290"/>
                  <a:pt x="1670205" y="-54281"/>
                  <a:pt x="2096429" y="78295"/>
                </a:cubicBezTo>
                <a:cubicBezTo>
                  <a:pt x="2522653" y="210871"/>
                  <a:pt x="2539999" y="538593"/>
                  <a:pt x="2557346" y="866315"/>
                </a:cubicBezTo>
              </a:path>
            </a:pathLst>
          </a:custGeom>
          <a:noFill/>
          <a:ln w="139700">
            <a:solidFill>
              <a:schemeClr val="accent1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!!transition 20">
            <a:extLst>
              <a:ext uri="{FF2B5EF4-FFF2-40B4-BE49-F238E27FC236}">
                <a16:creationId xmlns:a16="http://schemas.microsoft.com/office/drawing/2014/main" id="{F201DA83-93A6-EC33-2832-1DA3445C2D0A}"/>
              </a:ext>
            </a:extLst>
          </p:cNvPr>
          <p:cNvSpPr/>
          <p:nvPr/>
        </p:nvSpPr>
        <p:spPr>
          <a:xfrm rot="11111712">
            <a:off x="2291473" y="5210831"/>
            <a:ext cx="2901650" cy="1035077"/>
          </a:xfrm>
          <a:custGeom>
            <a:avLst/>
            <a:gdLst>
              <a:gd name="csX0" fmla="*/ 0 w 2557346"/>
              <a:gd name="csY0" fmla="*/ 70861 h 866315"/>
              <a:gd name="csX1" fmla="*/ 2096429 w 2557346"/>
              <a:gd name="csY1" fmla="*/ 78295 h 866315"/>
              <a:gd name="csX2" fmla="*/ 2557346 w 2557346"/>
              <a:gd name="csY2" fmla="*/ 866315 h 8663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557346" h="866315">
                <a:moveTo>
                  <a:pt x="0" y="70861"/>
                </a:moveTo>
                <a:cubicBezTo>
                  <a:pt x="835102" y="8290"/>
                  <a:pt x="1670205" y="-54281"/>
                  <a:pt x="2096429" y="78295"/>
                </a:cubicBezTo>
                <a:cubicBezTo>
                  <a:pt x="2522653" y="210871"/>
                  <a:pt x="2539999" y="538593"/>
                  <a:pt x="2557346" y="866315"/>
                </a:cubicBezTo>
              </a:path>
            </a:pathLst>
          </a:custGeom>
          <a:noFill/>
          <a:ln w="139700">
            <a:solidFill>
              <a:schemeClr val="accent1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!!transition 19">
            <a:extLst>
              <a:ext uri="{FF2B5EF4-FFF2-40B4-BE49-F238E27FC236}">
                <a16:creationId xmlns:a16="http://schemas.microsoft.com/office/drawing/2014/main" id="{B2EA62D6-49C2-10C7-BA78-D73E88687B5A}"/>
              </a:ext>
            </a:extLst>
          </p:cNvPr>
          <p:cNvSpPr/>
          <p:nvPr/>
        </p:nvSpPr>
        <p:spPr>
          <a:xfrm>
            <a:off x="7304683" y="5216325"/>
            <a:ext cx="2682240" cy="1014317"/>
          </a:xfrm>
          <a:custGeom>
            <a:avLst/>
            <a:gdLst>
              <a:gd name="csX0" fmla="*/ 2682240 w 2682240"/>
              <a:gd name="csY0" fmla="*/ 0 h 950862"/>
              <a:gd name="csX1" fmla="*/ 2194560 w 2682240"/>
              <a:gd name="csY1" fmla="*/ 827314 h 950862"/>
              <a:gd name="csX2" fmla="*/ 0 w 2682240"/>
              <a:gd name="csY2" fmla="*/ 931817 h 95086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682240" h="950862">
                <a:moveTo>
                  <a:pt x="2682240" y="0"/>
                </a:moveTo>
                <a:cubicBezTo>
                  <a:pt x="2661920" y="336005"/>
                  <a:pt x="2641600" y="672011"/>
                  <a:pt x="2194560" y="827314"/>
                </a:cubicBezTo>
                <a:cubicBezTo>
                  <a:pt x="1747520" y="982617"/>
                  <a:pt x="873760" y="957217"/>
                  <a:pt x="0" y="931817"/>
                </a:cubicBezTo>
              </a:path>
            </a:pathLst>
          </a:custGeom>
          <a:noFill/>
          <a:ln w="139700">
            <a:solidFill>
              <a:schemeClr val="accent1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8" name="!!transition 14">
            <a:extLst>
              <a:ext uri="{FF2B5EF4-FFF2-40B4-BE49-F238E27FC236}">
                <a16:creationId xmlns:a16="http://schemas.microsoft.com/office/drawing/2014/main" id="{018688BB-13DF-002A-BD11-7DF1CE38D9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173" y="1496496"/>
            <a:ext cx="603379" cy="647781"/>
          </a:xfrm>
          <a:prstGeom prst="rect">
            <a:avLst/>
          </a:prstGeom>
        </p:spPr>
      </p:pic>
      <p:sp>
        <p:nvSpPr>
          <p:cNvPr id="59" name="!!transition 13">
            <a:extLst>
              <a:ext uri="{FF2B5EF4-FFF2-40B4-BE49-F238E27FC236}">
                <a16:creationId xmlns:a16="http://schemas.microsoft.com/office/drawing/2014/main" id="{7611EDC8-EED0-0AB7-3C46-8E52EC19CED8}"/>
              </a:ext>
            </a:extLst>
          </p:cNvPr>
          <p:cNvSpPr txBox="1"/>
          <p:nvPr/>
        </p:nvSpPr>
        <p:spPr>
          <a:xfrm>
            <a:off x="5003450" y="4605882"/>
            <a:ext cx="2498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/>
              <a:t>Conséquences du changement climatique</a:t>
            </a:r>
          </a:p>
        </p:txBody>
      </p:sp>
      <p:pic>
        <p:nvPicPr>
          <p:cNvPr id="10" name="!!transition 17">
            <a:extLst>
              <a:ext uri="{FF2B5EF4-FFF2-40B4-BE49-F238E27FC236}">
                <a16:creationId xmlns:a16="http://schemas.microsoft.com/office/drawing/2014/main" id="{709698BE-0C07-1B98-BC59-4F6C62BC00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094" y="5243105"/>
            <a:ext cx="754055" cy="754055"/>
          </a:xfrm>
          <a:prstGeom prst="rect">
            <a:avLst/>
          </a:prstGeom>
        </p:spPr>
      </p:pic>
      <p:pic>
        <p:nvPicPr>
          <p:cNvPr id="12" name="!!transition 16">
            <a:extLst>
              <a:ext uri="{FF2B5EF4-FFF2-40B4-BE49-F238E27FC236}">
                <a16:creationId xmlns:a16="http://schemas.microsoft.com/office/drawing/2014/main" id="{76AAD5A2-250D-8035-0864-4D6F3DCD5B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941" y="5840480"/>
            <a:ext cx="754055" cy="754055"/>
          </a:xfrm>
          <a:prstGeom prst="rect">
            <a:avLst/>
          </a:prstGeom>
        </p:spPr>
      </p:pic>
      <p:pic>
        <p:nvPicPr>
          <p:cNvPr id="15" name="!!transition">
            <a:extLst>
              <a:ext uri="{FF2B5EF4-FFF2-40B4-BE49-F238E27FC236}">
                <a16:creationId xmlns:a16="http://schemas.microsoft.com/office/drawing/2014/main" id="{95609472-210D-D22B-3949-62C8FEF4AF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7907" y="3611834"/>
            <a:ext cx="1158033" cy="115803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B85CC82-84CE-3AAB-B2AA-26B05BDAEC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96" y="3573683"/>
            <a:ext cx="1158033" cy="1158033"/>
          </a:xfrm>
          <a:prstGeom prst="rect">
            <a:avLst/>
          </a:prstGeom>
        </p:spPr>
      </p:pic>
      <p:sp>
        <p:nvSpPr>
          <p:cNvPr id="18" name="!!transition 12">
            <a:extLst>
              <a:ext uri="{FF2B5EF4-FFF2-40B4-BE49-F238E27FC236}">
                <a16:creationId xmlns:a16="http://schemas.microsoft.com/office/drawing/2014/main" id="{1D1BA88D-9EC5-CEA7-BFD5-A53D5CD297E0}"/>
              </a:ext>
            </a:extLst>
          </p:cNvPr>
          <p:cNvSpPr txBox="1"/>
          <p:nvPr/>
        </p:nvSpPr>
        <p:spPr>
          <a:xfrm>
            <a:off x="491071" y="4740541"/>
            <a:ext cx="39373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/>
              <a:t>Aggravation des conflits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AF280B0E-47F8-FC9A-A64A-6C69D19442E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016" y="2046289"/>
            <a:ext cx="647781" cy="647781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6CCAB6E0-62B1-56A5-8A08-21A111EFEF3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574" y="1501280"/>
            <a:ext cx="647782" cy="647782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4C286BAC-1C6C-EB9D-7ED8-9DAF57A9623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395" y="1981515"/>
            <a:ext cx="647781" cy="647781"/>
          </a:xfrm>
          <a:prstGeom prst="rect">
            <a:avLst/>
          </a:prstGeom>
        </p:spPr>
      </p:pic>
      <p:sp>
        <p:nvSpPr>
          <p:cNvPr id="28" name="!!transition 13">
            <a:extLst>
              <a:ext uri="{FF2B5EF4-FFF2-40B4-BE49-F238E27FC236}">
                <a16:creationId xmlns:a16="http://schemas.microsoft.com/office/drawing/2014/main" id="{C3AFA187-0261-0DB1-92A0-BDEB637D5516}"/>
              </a:ext>
            </a:extLst>
          </p:cNvPr>
          <p:cNvSpPr txBox="1"/>
          <p:nvPr/>
        </p:nvSpPr>
        <p:spPr>
          <a:xfrm>
            <a:off x="5218495" y="2678532"/>
            <a:ext cx="1625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i="1"/>
              <a:t>Secteur de la défense</a:t>
            </a:r>
          </a:p>
        </p:txBody>
      </p:sp>
      <p:sp>
        <p:nvSpPr>
          <p:cNvPr id="31" name="Flèche vers la droite 30">
            <a:extLst>
              <a:ext uri="{FF2B5EF4-FFF2-40B4-BE49-F238E27FC236}">
                <a16:creationId xmlns:a16="http://schemas.microsoft.com/office/drawing/2014/main" id="{B6B54FF1-7241-4B0D-D721-9C2F41D698BD}"/>
              </a:ext>
            </a:extLst>
          </p:cNvPr>
          <p:cNvSpPr/>
          <p:nvPr/>
        </p:nvSpPr>
        <p:spPr>
          <a:xfrm>
            <a:off x="3345403" y="4035974"/>
            <a:ext cx="5732709" cy="304807"/>
          </a:xfrm>
          <a:prstGeom prst="rightArrow">
            <a:avLst>
              <a:gd name="adj1" fmla="val 50000"/>
              <a:gd name="adj2" fmla="val 143771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A330DF56-CE9A-3AC6-D6F7-E914A12920C3}"/>
              </a:ext>
            </a:extLst>
          </p:cNvPr>
          <p:cNvSpPr/>
          <p:nvPr/>
        </p:nvSpPr>
        <p:spPr>
          <a:xfrm>
            <a:off x="1622913" y="1129359"/>
            <a:ext cx="5732709" cy="2273462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98105F6-85D8-C802-495C-446875733F21}"/>
              </a:ext>
            </a:extLst>
          </p:cNvPr>
          <p:cNvSpPr/>
          <p:nvPr/>
        </p:nvSpPr>
        <p:spPr>
          <a:xfrm>
            <a:off x="330200" y="1360986"/>
            <a:ext cx="8342360" cy="291737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9650700"/>
              </a:avLst>
            </a:prstTxWarp>
            <a:spAutoFit/>
          </a:bodyPr>
          <a:lstStyle/>
          <a:p>
            <a:pPr algn="ctr"/>
            <a:r>
              <a:rPr lang="fr-FR" sz="1600" b="1" cap="none" spc="0">
                <a:ln w="0"/>
                <a:solidFill>
                  <a:schemeClr val="tx1"/>
                </a:solidFill>
              </a:rPr>
              <a:t>Activités économiques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113A66EF-5F0F-30F8-7FFA-E2B680FAE93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540" y="2383146"/>
            <a:ext cx="647782" cy="647782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FAF7F00-44BC-BE87-97F1-2DBFE22AD8E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9440" y="1820289"/>
            <a:ext cx="647783" cy="647783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B0BC57FF-C639-9963-AF42-84205309487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103" y="2430358"/>
            <a:ext cx="647781" cy="647781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29A4E831-59CD-DF7B-868D-12ACBA91AA2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04" y="1775307"/>
            <a:ext cx="647783" cy="647783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3FAFE7DB-994B-9A4F-A334-F6533E26BC0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543" y="2198637"/>
            <a:ext cx="647783" cy="647783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4D83A8EC-EB63-B82B-D985-7A873091506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174" y="1994994"/>
            <a:ext cx="647781" cy="647781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C0DF8033-A97A-1D30-6D21-C9479D5B6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239" y="1571449"/>
            <a:ext cx="647781" cy="647781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BBA37DEB-9B70-ADBC-FC9D-AE17593A404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880" y="2482743"/>
            <a:ext cx="647781" cy="647781"/>
          </a:xfrm>
          <a:prstGeom prst="rect">
            <a:avLst/>
          </a:prstGeom>
        </p:spPr>
      </p:pic>
      <p:pic>
        <p:nvPicPr>
          <p:cNvPr id="48" name="Image 47">
            <a:extLst>
              <a:ext uri="{FF2B5EF4-FFF2-40B4-BE49-F238E27FC236}">
                <a16:creationId xmlns:a16="http://schemas.microsoft.com/office/drawing/2014/main" id="{D150B843-016C-CD3A-3356-00354090005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291" y="1596350"/>
            <a:ext cx="647781" cy="64778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013CC74-7702-017D-DA44-16F7D23140E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703" y="3536283"/>
            <a:ext cx="647781" cy="64778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1C2283D-7ABE-CEF0-8710-9C41552E207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3516" y="3121780"/>
            <a:ext cx="647781" cy="64778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4C46701-ACE0-4EF8-7818-D117342CBA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831" y="3370019"/>
            <a:ext cx="647781" cy="64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425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41" grpId="0" animBg="1"/>
      <p:bldP spid="44" grpId="0" animBg="1"/>
      <p:bldP spid="49" grpId="0" animBg="1"/>
      <p:bldP spid="59" grpId="0"/>
      <p:bldP spid="18" grpId="0"/>
      <p:bldP spid="28" grpId="0"/>
      <p:bldP spid="31" grpId="0" animBg="1"/>
      <p:bldP spid="32" grpId="0" animBg="1"/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DF95F-8767-264D-08F5-EC2E42507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83E0A-1EBC-8642-B36A-DCDC231F8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2734" y="484188"/>
            <a:ext cx="10382286" cy="670720"/>
          </a:xfrm>
        </p:spPr>
        <p:txBody>
          <a:bodyPr/>
          <a:lstStyle/>
          <a:p>
            <a:r>
              <a:rPr lang="en-US" sz="4000">
                <a:solidFill>
                  <a:schemeClr val="tx2"/>
                </a:solidFill>
                <a:cs typeface="Arial"/>
              </a:rPr>
              <a:t>Qui </a:t>
            </a:r>
            <a:r>
              <a:rPr lang="en-US" sz="4000" err="1">
                <a:solidFill>
                  <a:schemeClr val="tx2"/>
                </a:solidFill>
                <a:cs typeface="Arial"/>
              </a:rPr>
              <a:t>sommes</a:t>
            </a:r>
            <a:r>
              <a:rPr lang="en-US" sz="4000">
                <a:solidFill>
                  <a:schemeClr val="tx2"/>
                </a:solidFill>
                <a:cs typeface="Arial"/>
              </a:rPr>
              <a:t>-nous ?</a:t>
            </a:r>
          </a:p>
        </p:txBody>
      </p:sp>
      <p:sp>
        <p:nvSpPr>
          <p:cNvPr id="3" name="Flèche : pentagone 2">
            <a:extLst>
              <a:ext uri="{FF2B5EF4-FFF2-40B4-BE49-F238E27FC236}">
                <a16:creationId xmlns:a16="http://schemas.microsoft.com/office/drawing/2014/main" id="{1D11F0D1-61C2-3BFF-B252-471340CE2023}"/>
              </a:ext>
            </a:extLst>
          </p:cNvPr>
          <p:cNvSpPr/>
          <p:nvPr/>
        </p:nvSpPr>
        <p:spPr>
          <a:xfrm>
            <a:off x="-119062" y="2057123"/>
            <a:ext cx="3225075" cy="4079457"/>
          </a:xfrm>
          <a:prstGeom prst="homePlate">
            <a:avLst>
              <a:gd name="adj" fmla="val 15713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>
              <a:solidFill>
                <a:srgbClr val="FF6700"/>
              </a:solidFill>
              <a:latin typeface="+mj-lt"/>
            </a:endParaRPr>
          </a:p>
        </p:txBody>
      </p:sp>
      <p:sp>
        <p:nvSpPr>
          <p:cNvPr id="4" name="Flèche : chevron 5">
            <a:extLst>
              <a:ext uri="{FF2B5EF4-FFF2-40B4-BE49-F238E27FC236}">
                <a16:creationId xmlns:a16="http://schemas.microsoft.com/office/drawing/2014/main" id="{F8E89ECC-A17F-1C05-4FC4-2C590BBBC235}"/>
              </a:ext>
            </a:extLst>
          </p:cNvPr>
          <p:cNvSpPr/>
          <p:nvPr/>
        </p:nvSpPr>
        <p:spPr>
          <a:xfrm>
            <a:off x="2687787" y="2057123"/>
            <a:ext cx="3634099" cy="4079457"/>
          </a:xfrm>
          <a:prstGeom prst="chevron">
            <a:avLst>
              <a:gd name="adj" fmla="val 14985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Flèche : chevron 7">
            <a:extLst>
              <a:ext uri="{FF2B5EF4-FFF2-40B4-BE49-F238E27FC236}">
                <a16:creationId xmlns:a16="http://schemas.microsoft.com/office/drawing/2014/main" id="{EDEC0731-DE4B-ADB0-B067-A4CDAE47D67B}"/>
              </a:ext>
            </a:extLst>
          </p:cNvPr>
          <p:cNvSpPr/>
          <p:nvPr/>
        </p:nvSpPr>
        <p:spPr>
          <a:xfrm>
            <a:off x="5879106" y="2054731"/>
            <a:ext cx="3634099" cy="4079457"/>
          </a:xfrm>
          <a:prstGeom prst="chevron">
            <a:avLst>
              <a:gd name="adj" fmla="val 14985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Flèche : chevron 9">
            <a:extLst>
              <a:ext uri="{FF2B5EF4-FFF2-40B4-BE49-F238E27FC236}">
                <a16:creationId xmlns:a16="http://schemas.microsoft.com/office/drawing/2014/main" id="{9894D6D8-FF4C-4A3E-970D-0B63F8F89C96}"/>
              </a:ext>
            </a:extLst>
          </p:cNvPr>
          <p:cNvSpPr/>
          <p:nvPr/>
        </p:nvSpPr>
        <p:spPr>
          <a:xfrm>
            <a:off x="9089911" y="2054731"/>
            <a:ext cx="3634099" cy="4079457"/>
          </a:xfrm>
          <a:prstGeom prst="chevron">
            <a:avLst>
              <a:gd name="adj" fmla="val 1498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Google Shape;391;g35b1b8a5727_0_534">
            <a:extLst>
              <a:ext uri="{FF2B5EF4-FFF2-40B4-BE49-F238E27FC236}">
                <a16:creationId xmlns:a16="http://schemas.microsoft.com/office/drawing/2014/main" id="{F8801511-0913-39CC-C845-21FAA4384995}"/>
              </a:ext>
            </a:extLst>
          </p:cNvPr>
          <p:cNvSpPr txBox="1"/>
          <p:nvPr/>
        </p:nvSpPr>
        <p:spPr>
          <a:xfrm>
            <a:off x="-119062" y="2237881"/>
            <a:ext cx="2919300" cy="6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fr-FR" sz="2000" b="1" i="0" u="none" strike="noStrike" cap="none">
                <a:solidFill>
                  <a:schemeClr val="tx2"/>
                </a:solidFill>
                <a:latin typeface="+mj-lt"/>
                <a:ea typeface="Helvetica Neue"/>
                <a:cs typeface="Helvetica Neue"/>
                <a:sym typeface="Helvetica Neue"/>
              </a:rPr>
              <a:t>Association d’entreprises</a:t>
            </a:r>
            <a:endParaRPr lang="en-US" sz="2000" b="0" i="0" u="none" strike="noStrike" cap="none">
              <a:solidFill>
                <a:schemeClr val="tx2"/>
              </a:solidFill>
              <a:latin typeface="+mj-lt"/>
              <a:ea typeface="Helvetica Neue"/>
              <a:cs typeface="Helvetica Neue"/>
            </a:endParaRPr>
          </a:p>
        </p:txBody>
      </p:sp>
      <p:sp>
        <p:nvSpPr>
          <p:cNvPr id="8" name="Google Shape;392;g35b1b8a5727_0_534">
            <a:extLst>
              <a:ext uri="{FF2B5EF4-FFF2-40B4-BE49-F238E27FC236}">
                <a16:creationId xmlns:a16="http://schemas.microsoft.com/office/drawing/2014/main" id="{A919EB4B-EE11-34EF-DD35-06F7BC3B7C82}"/>
              </a:ext>
            </a:extLst>
          </p:cNvPr>
          <p:cNvSpPr txBox="1"/>
          <p:nvPr/>
        </p:nvSpPr>
        <p:spPr>
          <a:xfrm>
            <a:off x="2687787" y="2222031"/>
            <a:ext cx="3308100" cy="6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fr-FR" sz="2000" b="1" i="0" u="none" strike="noStrike" cap="none">
                <a:solidFill>
                  <a:schemeClr val="tx2"/>
                </a:solidFill>
                <a:latin typeface="+mj-lt"/>
                <a:ea typeface="Helvetica Neue"/>
                <a:cs typeface="Helvetica Neue"/>
                <a:sym typeface="Helvetica Neue"/>
              </a:rPr>
              <a:t>Rapports d’experts</a:t>
            </a:r>
            <a:endParaRPr lang="en-US" sz="2000" b="1" i="0" u="none" strike="noStrike" cap="none">
              <a:solidFill>
                <a:schemeClr val="tx2"/>
              </a:solidFill>
              <a:latin typeface="+mj-lt"/>
              <a:ea typeface="Helvetica Neue"/>
              <a:cs typeface="Helvetica Neue"/>
            </a:endParaRPr>
          </a:p>
        </p:txBody>
      </p:sp>
      <p:sp>
        <p:nvSpPr>
          <p:cNvPr id="9" name="Google Shape;393;g35b1b8a5727_0_534">
            <a:extLst>
              <a:ext uri="{FF2B5EF4-FFF2-40B4-BE49-F238E27FC236}">
                <a16:creationId xmlns:a16="http://schemas.microsoft.com/office/drawing/2014/main" id="{3615A7C7-9B92-6A38-64C5-12839604D90F}"/>
              </a:ext>
            </a:extLst>
          </p:cNvPr>
          <p:cNvSpPr txBox="1"/>
          <p:nvPr/>
        </p:nvSpPr>
        <p:spPr>
          <a:xfrm>
            <a:off x="9260613" y="2237881"/>
            <a:ext cx="2825100" cy="6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fr-FR" sz="2000" b="1" i="0" u="none" strike="noStrike" cap="none">
                <a:solidFill>
                  <a:schemeClr val="tx2"/>
                </a:solidFill>
                <a:latin typeface="+mj-lt"/>
                <a:ea typeface="Helvetica Neue"/>
                <a:cs typeface="Helvetica Neue"/>
                <a:sym typeface="Helvetica Neue"/>
              </a:rPr>
              <a:t>Soutenus </a:t>
            </a:r>
            <a:br>
              <a:rPr lang="fr-FR" sz="2000" b="1" i="0" u="none" strike="noStrike" cap="none">
                <a:solidFill>
                  <a:schemeClr val="tx2"/>
                </a:solidFill>
                <a:latin typeface="+mj-lt"/>
                <a:ea typeface="Helvetica Neue"/>
                <a:cs typeface="Helvetica Neue"/>
              </a:rPr>
            </a:br>
            <a:r>
              <a:rPr lang="fr-FR" sz="2000" b="1" i="0" u="none" strike="noStrike" cap="none">
                <a:solidFill>
                  <a:schemeClr val="tx2"/>
                </a:solidFill>
                <a:latin typeface="+mj-lt"/>
                <a:ea typeface="Helvetica Neue"/>
                <a:cs typeface="Helvetica Neue"/>
                <a:sym typeface="Helvetica Neue"/>
              </a:rPr>
              <a:t>par des bénévoles</a:t>
            </a:r>
            <a:endParaRPr lang="en-US" sz="2000" b="0" i="0" u="none" strike="noStrike" cap="none">
              <a:solidFill>
                <a:schemeClr val="tx2"/>
              </a:solidFill>
              <a:latin typeface="+mj-lt"/>
              <a:ea typeface="Helvetica Neue"/>
              <a:cs typeface="Helvetica Neue"/>
            </a:endParaRPr>
          </a:p>
        </p:txBody>
      </p:sp>
      <p:sp>
        <p:nvSpPr>
          <p:cNvPr id="10" name="Google Shape;395;g35b1b8a5727_0_534">
            <a:extLst>
              <a:ext uri="{FF2B5EF4-FFF2-40B4-BE49-F238E27FC236}">
                <a16:creationId xmlns:a16="http://schemas.microsoft.com/office/drawing/2014/main" id="{AB97C389-8E21-EC48-5D8F-80D3314876E4}"/>
              </a:ext>
            </a:extLst>
          </p:cNvPr>
          <p:cNvSpPr txBox="1"/>
          <p:nvPr/>
        </p:nvSpPr>
        <p:spPr>
          <a:xfrm>
            <a:off x="7592663" y="3128306"/>
            <a:ext cx="1376700" cy="4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500"/>
              <a:buFont typeface="Trebuchet MS"/>
              <a:buNone/>
            </a:pPr>
            <a:r>
              <a:rPr lang="fr-FR" sz="1500" b="0" i="1" u="none" strike="noStrike" cap="none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Salariés</a:t>
            </a:r>
            <a:endParaRPr lang="en-US" sz="1500" b="0" i="1" u="none" strike="noStrike" cap="none">
              <a:solidFill>
                <a:schemeClr val="tx1"/>
              </a:solidFill>
              <a:latin typeface="+mj-lt"/>
              <a:ea typeface="Arial"/>
              <a:cs typeface="Arial"/>
            </a:endParaRPr>
          </a:p>
        </p:txBody>
      </p:sp>
      <p:sp>
        <p:nvSpPr>
          <p:cNvPr id="11" name="Google Shape;396;g35b1b8a5727_0_534">
            <a:extLst>
              <a:ext uri="{FF2B5EF4-FFF2-40B4-BE49-F238E27FC236}">
                <a16:creationId xmlns:a16="http://schemas.microsoft.com/office/drawing/2014/main" id="{CD770F59-1781-4872-6E38-CEB1EA20BA6E}"/>
              </a:ext>
            </a:extLst>
          </p:cNvPr>
          <p:cNvSpPr txBox="1"/>
          <p:nvPr/>
        </p:nvSpPr>
        <p:spPr>
          <a:xfrm>
            <a:off x="6522890" y="3128310"/>
            <a:ext cx="740100" cy="4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2800"/>
              <a:buFont typeface="Trebuchet MS"/>
              <a:buNone/>
            </a:pPr>
            <a:r>
              <a:rPr lang="fr-FR" sz="2800" b="1" i="0" u="none" strike="noStrike" cap="none">
                <a:solidFill>
                  <a:srgbClr val="FF6700"/>
                </a:solidFill>
                <a:latin typeface="+mj-lt"/>
                <a:ea typeface="Arial"/>
                <a:cs typeface="Arial"/>
                <a:sym typeface="Arial"/>
              </a:rPr>
              <a:t>30+</a:t>
            </a:r>
            <a:endParaRPr sz="1500" b="1" i="0" u="none" strike="noStrike" cap="none">
              <a:solidFill>
                <a:srgbClr val="FF67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2" name="Google Shape;397;g35b1b8a5727_0_534">
            <a:extLst>
              <a:ext uri="{FF2B5EF4-FFF2-40B4-BE49-F238E27FC236}">
                <a16:creationId xmlns:a16="http://schemas.microsoft.com/office/drawing/2014/main" id="{3B6632B8-0030-8FD9-7D4C-2D142B0CA08A}"/>
              </a:ext>
            </a:extLst>
          </p:cNvPr>
          <p:cNvSpPr txBox="1"/>
          <p:nvPr/>
        </p:nvSpPr>
        <p:spPr>
          <a:xfrm>
            <a:off x="6357599" y="4716838"/>
            <a:ext cx="2602500" cy="10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500"/>
              <a:buFont typeface="Trebuchet MS"/>
              <a:buNone/>
            </a:pPr>
            <a:r>
              <a:rPr lang="fr-FR" sz="1500" b="1" i="0" u="none" strike="noStrike" cap="none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Recherche, coordination, influence, administration </a:t>
            </a:r>
            <a:endParaRPr sz="1500" b="0" i="0" u="none" strike="noStrike" cap="none">
              <a:solidFill>
                <a:schemeClr val="tx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3" name="Google Shape;398;g35b1b8a5727_0_534">
            <a:extLst>
              <a:ext uri="{FF2B5EF4-FFF2-40B4-BE49-F238E27FC236}">
                <a16:creationId xmlns:a16="http://schemas.microsoft.com/office/drawing/2014/main" id="{7B1E1BBD-CA9B-04E6-1301-BE838BAE87D9}"/>
              </a:ext>
            </a:extLst>
          </p:cNvPr>
          <p:cNvSpPr txBox="1"/>
          <p:nvPr/>
        </p:nvSpPr>
        <p:spPr>
          <a:xfrm>
            <a:off x="7747437" y="3531431"/>
            <a:ext cx="1376700" cy="4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500"/>
              <a:buFont typeface="Trebuchet MS"/>
              <a:buNone/>
            </a:pPr>
            <a:r>
              <a:rPr lang="fr-FR" sz="1500" b="0" i="1" u="none" strike="noStrike" cap="none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Chefs de projet</a:t>
            </a:r>
            <a:endParaRPr lang="en-US" sz="1500" b="0" i="1" u="none" strike="noStrike" cap="none">
              <a:solidFill>
                <a:schemeClr val="tx1"/>
              </a:solidFill>
              <a:latin typeface="+mj-lt"/>
              <a:ea typeface="Arial"/>
              <a:cs typeface="Arial"/>
            </a:endParaRPr>
          </a:p>
        </p:txBody>
      </p:sp>
      <p:sp>
        <p:nvSpPr>
          <p:cNvPr id="14" name="Google Shape;399;g35b1b8a5727_0_534">
            <a:extLst>
              <a:ext uri="{FF2B5EF4-FFF2-40B4-BE49-F238E27FC236}">
                <a16:creationId xmlns:a16="http://schemas.microsoft.com/office/drawing/2014/main" id="{A99DBFC2-AA9F-2205-D5DD-7A80CD0BED49}"/>
              </a:ext>
            </a:extLst>
          </p:cNvPr>
          <p:cNvSpPr txBox="1"/>
          <p:nvPr/>
        </p:nvSpPr>
        <p:spPr>
          <a:xfrm>
            <a:off x="6530834" y="3531431"/>
            <a:ext cx="1029000" cy="4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2800"/>
              <a:buFont typeface="Trebuchet MS"/>
              <a:buNone/>
            </a:pPr>
            <a:r>
              <a:rPr lang="fr-FR" sz="2800" b="1" i="0" u="none" strike="noStrike" cap="none">
                <a:solidFill>
                  <a:srgbClr val="FF6700"/>
                </a:solidFill>
                <a:latin typeface="+mj-lt"/>
                <a:ea typeface="Arial"/>
                <a:cs typeface="Arial"/>
                <a:sym typeface="Arial"/>
              </a:rPr>
              <a:t>20+</a:t>
            </a:r>
            <a:endParaRPr sz="1500" b="1" i="0" u="none" strike="noStrike" cap="none">
              <a:solidFill>
                <a:srgbClr val="FF67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5" name="Google Shape;400;g35b1b8a5727_0_534">
            <a:extLst>
              <a:ext uri="{FF2B5EF4-FFF2-40B4-BE49-F238E27FC236}">
                <a16:creationId xmlns:a16="http://schemas.microsoft.com/office/drawing/2014/main" id="{0A107BCB-952D-E299-37C8-0EFA55D46533}"/>
              </a:ext>
            </a:extLst>
          </p:cNvPr>
          <p:cNvSpPr txBox="1"/>
          <p:nvPr/>
        </p:nvSpPr>
        <p:spPr>
          <a:xfrm>
            <a:off x="9608600" y="3301580"/>
            <a:ext cx="2562300" cy="5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>
              <a:buClr>
                <a:srgbClr val="00148C"/>
              </a:buClr>
              <a:buSzPts val="2400"/>
            </a:pPr>
            <a:r>
              <a:rPr lang="fr-FR" sz="2400" b="1">
                <a:solidFill>
                  <a:srgbClr val="FF6700"/>
                </a:solidFill>
                <a:latin typeface="+mj-lt"/>
              </a:rPr>
              <a:t>20 000</a:t>
            </a:r>
            <a:r>
              <a:rPr lang="fr-FR" sz="2400" b="1" i="0" u="none" strike="noStrike" cap="none">
                <a:solidFill>
                  <a:srgbClr val="FF6700"/>
                </a:solidFill>
                <a:latin typeface="+mj-lt"/>
                <a:ea typeface="Arial"/>
                <a:cs typeface="Arial"/>
                <a:sym typeface="Arial"/>
              </a:rPr>
              <a:t>+</a:t>
            </a:r>
            <a:endParaRPr lang="fr-FR" sz="2000" b="0" i="0" u="none" strike="noStrike" cap="none">
              <a:solidFill>
                <a:srgbClr val="FF6700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2400"/>
              <a:buFont typeface="Trebuchet MS"/>
              <a:buNone/>
            </a:pPr>
            <a:r>
              <a:rPr lang="fr-FR" sz="2400" b="1" i="0" u="none" strike="noStrike" cap="none">
                <a:solidFill>
                  <a:srgbClr val="FF6700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endParaRPr sz="2000" b="0" i="0" u="none" strike="noStrike" cap="none">
              <a:solidFill>
                <a:srgbClr val="FF67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6" name="Google Shape;401;g35b1b8a5727_0_534">
            <a:extLst>
              <a:ext uri="{FF2B5EF4-FFF2-40B4-BE49-F238E27FC236}">
                <a16:creationId xmlns:a16="http://schemas.microsoft.com/office/drawing/2014/main" id="{17CF4086-EBD9-4E66-BB2A-F307221EF6C2}"/>
              </a:ext>
            </a:extLst>
          </p:cNvPr>
          <p:cNvSpPr txBox="1"/>
          <p:nvPr/>
        </p:nvSpPr>
        <p:spPr>
          <a:xfrm>
            <a:off x="9386388" y="4514549"/>
            <a:ext cx="2781600" cy="12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500"/>
              <a:buFont typeface="Trebuchet MS"/>
              <a:buNone/>
            </a:pPr>
            <a:r>
              <a:rPr lang="fr-FR" sz="1500" b="1" i="0" u="none" strike="noStrike" cap="none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Aide technique et influence, diffusion des travaux en France et à l’international, projets complémentaires etc.</a:t>
            </a:r>
            <a:endParaRPr sz="1500" b="0" i="0" u="none" strike="noStrike" cap="none">
              <a:solidFill>
                <a:schemeClr val="tx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7" name="Google Shape;402;g35b1b8a5727_0_534">
            <a:extLst>
              <a:ext uri="{FF2B5EF4-FFF2-40B4-BE49-F238E27FC236}">
                <a16:creationId xmlns:a16="http://schemas.microsoft.com/office/drawing/2014/main" id="{5DECDC77-A64B-FA48-E4CE-8661D22D5635}"/>
              </a:ext>
            </a:extLst>
          </p:cNvPr>
          <p:cNvSpPr txBox="1"/>
          <p:nvPr/>
        </p:nvSpPr>
        <p:spPr>
          <a:xfrm>
            <a:off x="6206688" y="2237881"/>
            <a:ext cx="2586900" cy="6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fr-FR" sz="2000" b="1" i="0" u="none" strike="noStrike" cap="none">
                <a:solidFill>
                  <a:schemeClr val="tx2"/>
                </a:solidFill>
                <a:latin typeface="+mj-lt"/>
                <a:ea typeface="Helvetica Neue"/>
                <a:cs typeface="Helvetica Neue"/>
                <a:sym typeface="Helvetica Neue"/>
              </a:rPr>
              <a:t>Notre équipe</a:t>
            </a:r>
            <a:endParaRPr lang="en-US" sz="2000" b="1" i="0" u="none" strike="noStrike" cap="none">
              <a:solidFill>
                <a:schemeClr val="tx2"/>
              </a:solidFill>
              <a:latin typeface="+mj-lt"/>
              <a:ea typeface="Helvetica Neue"/>
              <a:cs typeface="Helvetica Neue"/>
            </a:endParaRPr>
          </a:p>
        </p:txBody>
      </p:sp>
      <p:sp>
        <p:nvSpPr>
          <p:cNvPr id="20" name="Google Shape;411;g35b1b8a5727_0_534">
            <a:extLst>
              <a:ext uri="{FF2B5EF4-FFF2-40B4-BE49-F238E27FC236}">
                <a16:creationId xmlns:a16="http://schemas.microsoft.com/office/drawing/2014/main" id="{E79000B5-BBC1-85CC-9C93-FE0A413B4666}"/>
              </a:ext>
            </a:extLst>
          </p:cNvPr>
          <p:cNvSpPr txBox="1"/>
          <p:nvPr/>
        </p:nvSpPr>
        <p:spPr>
          <a:xfrm>
            <a:off x="6618384" y="3946656"/>
            <a:ext cx="1029000" cy="4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2800"/>
              <a:buFont typeface="Trebuchet MS"/>
              <a:buNone/>
            </a:pPr>
            <a:r>
              <a:rPr lang="fr-FR" sz="2800" b="1" i="0" u="none" strike="noStrike" cap="none">
                <a:solidFill>
                  <a:srgbClr val="FF6700"/>
                </a:solidFill>
                <a:latin typeface="+mj-lt"/>
                <a:ea typeface="Arial"/>
                <a:cs typeface="Arial"/>
                <a:sym typeface="Arial"/>
              </a:rPr>
              <a:t>100+</a:t>
            </a:r>
            <a:endParaRPr sz="1500" b="1" i="0" u="none" strike="noStrike" cap="none">
              <a:solidFill>
                <a:srgbClr val="FF67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28" name="Google Shape;412;g35b1b8a5727_0_534">
            <a:extLst>
              <a:ext uri="{FF2B5EF4-FFF2-40B4-BE49-F238E27FC236}">
                <a16:creationId xmlns:a16="http://schemas.microsoft.com/office/drawing/2014/main" id="{DA29606C-1085-8195-9F7B-A5EE6A8062FF}"/>
              </a:ext>
            </a:extLst>
          </p:cNvPr>
          <p:cNvSpPr txBox="1"/>
          <p:nvPr/>
        </p:nvSpPr>
        <p:spPr>
          <a:xfrm>
            <a:off x="7848387" y="3946656"/>
            <a:ext cx="1376700" cy="4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500"/>
              <a:buFont typeface="Trebuchet MS"/>
              <a:buNone/>
            </a:pPr>
            <a:r>
              <a:rPr lang="fr-FR" sz="1500" b="0" i="1" u="none" strike="noStrike" cap="none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Experts</a:t>
            </a:r>
            <a:endParaRPr lang="en-US" sz="1500" b="0" i="1" u="none" strike="noStrike" cap="none">
              <a:solidFill>
                <a:schemeClr val="tx1"/>
              </a:solidFill>
              <a:latin typeface="+mj-lt"/>
              <a:ea typeface="Arial"/>
              <a:cs typeface="Arial"/>
            </a:endParaRPr>
          </a:p>
        </p:txBody>
      </p:sp>
      <p:sp>
        <p:nvSpPr>
          <p:cNvPr id="30" name="Google Shape;413;g35b1b8a5727_0_534">
            <a:extLst>
              <a:ext uri="{FF2B5EF4-FFF2-40B4-BE49-F238E27FC236}">
                <a16:creationId xmlns:a16="http://schemas.microsoft.com/office/drawing/2014/main" id="{39D7DCFC-69FF-4DEA-106D-A69DA3A7F302}"/>
              </a:ext>
            </a:extLst>
          </p:cNvPr>
          <p:cNvSpPr txBox="1"/>
          <p:nvPr/>
        </p:nvSpPr>
        <p:spPr>
          <a:xfrm>
            <a:off x="3888318" y="3468256"/>
            <a:ext cx="1236900" cy="6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2800"/>
              <a:buFont typeface="Trebuchet MS"/>
              <a:buNone/>
            </a:pPr>
            <a:r>
              <a:rPr lang="fr-FR" sz="4000" b="1" i="0" u="none" strike="noStrike" cap="none">
                <a:solidFill>
                  <a:schemeClr val="accent2"/>
                </a:solidFill>
                <a:latin typeface="+mj-lt"/>
                <a:ea typeface="Arial"/>
                <a:cs typeface="Arial"/>
                <a:sym typeface="Arial"/>
              </a:rPr>
              <a:t>60+</a:t>
            </a:r>
            <a:endParaRPr lang="en-US" sz="4000" b="1" i="0" u="none" strike="noStrike" cap="none">
              <a:solidFill>
                <a:schemeClr val="accent2"/>
              </a:solidFill>
              <a:latin typeface="+mj-lt"/>
              <a:ea typeface="Arial"/>
              <a:cs typeface="Arial"/>
            </a:endParaRPr>
          </a:p>
        </p:txBody>
      </p:sp>
      <p:sp>
        <p:nvSpPr>
          <p:cNvPr id="31" name="Google Shape;414;g35b1b8a5727_0_534">
            <a:extLst>
              <a:ext uri="{FF2B5EF4-FFF2-40B4-BE49-F238E27FC236}">
                <a16:creationId xmlns:a16="http://schemas.microsoft.com/office/drawing/2014/main" id="{4242DC09-9B44-04BC-35D6-78CA6BE91F0B}"/>
              </a:ext>
            </a:extLst>
          </p:cNvPr>
          <p:cNvSpPr txBox="1"/>
          <p:nvPr/>
        </p:nvSpPr>
        <p:spPr>
          <a:xfrm>
            <a:off x="3316813" y="4721668"/>
            <a:ext cx="2263500" cy="10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500"/>
              <a:buFont typeface="Trebuchet MS"/>
              <a:buNone/>
            </a:pPr>
            <a:r>
              <a:rPr lang="fr-FR" sz="1500" b="1" i="0" u="none" strike="noStrike" cap="none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Rapports construits par des groupes d’experts thématiques</a:t>
            </a:r>
            <a:endParaRPr sz="1500" b="0" i="0" u="none" strike="noStrike" cap="none">
              <a:solidFill>
                <a:schemeClr val="tx1"/>
              </a:solidFill>
              <a:latin typeface="+mj-lt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" name="Google Shape;415;g35b1b8a5727_0_534">
            <a:extLst>
              <a:ext uri="{FF2B5EF4-FFF2-40B4-BE49-F238E27FC236}">
                <a16:creationId xmlns:a16="http://schemas.microsoft.com/office/drawing/2014/main" id="{2A5142AF-95BF-F367-B20B-B23445ED5FD4}"/>
              </a:ext>
            </a:extLst>
          </p:cNvPr>
          <p:cNvSpPr txBox="1"/>
          <p:nvPr/>
        </p:nvSpPr>
        <p:spPr>
          <a:xfrm>
            <a:off x="167765" y="3253335"/>
            <a:ext cx="740100" cy="4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2800"/>
              <a:buFont typeface="Trebuchet MS"/>
              <a:buNone/>
            </a:pPr>
            <a:r>
              <a:rPr lang="fr-FR" sz="2800" b="1" i="0" u="none" strike="noStrike" cap="none">
                <a:solidFill>
                  <a:schemeClr val="accent2"/>
                </a:solidFill>
                <a:latin typeface="+mj-lt"/>
                <a:ea typeface="Arial"/>
                <a:cs typeface="Arial"/>
                <a:sym typeface="Arial"/>
              </a:rPr>
              <a:t>50+</a:t>
            </a:r>
            <a:endParaRPr lang="en-US" sz="1500" b="1" i="0" u="none" strike="noStrike" cap="none">
              <a:solidFill>
                <a:schemeClr val="accent2"/>
              </a:solidFill>
              <a:latin typeface="+mj-lt"/>
              <a:ea typeface="Arial"/>
              <a:cs typeface="Arial"/>
            </a:endParaRPr>
          </a:p>
        </p:txBody>
      </p:sp>
      <p:sp>
        <p:nvSpPr>
          <p:cNvPr id="33" name="Google Shape;416;g35b1b8a5727_0_534">
            <a:extLst>
              <a:ext uri="{FF2B5EF4-FFF2-40B4-BE49-F238E27FC236}">
                <a16:creationId xmlns:a16="http://schemas.microsoft.com/office/drawing/2014/main" id="{AC9D0A51-68CD-6317-D0F9-4462DE43F5FD}"/>
              </a:ext>
            </a:extLst>
          </p:cNvPr>
          <p:cNvSpPr txBox="1"/>
          <p:nvPr/>
        </p:nvSpPr>
        <p:spPr>
          <a:xfrm>
            <a:off x="994887" y="3202481"/>
            <a:ext cx="13767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500"/>
              <a:buFont typeface="Trebuchet MS"/>
              <a:buNone/>
            </a:pPr>
            <a:r>
              <a:rPr lang="fr-FR" sz="1500" b="1" i="0" u="none" strike="noStrike" cap="none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Entreprises membres</a:t>
            </a:r>
            <a:endParaRPr lang="en-US" sz="2000" b="0" i="0" u="none" strike="noStrike" cap="none">
              <a:solidFill>
                <a:schemeClr val="tx1"/>
              </a:solidFill>
              <a:latin typeface="+mj-lt"/>
              <a:ea typeface="Helvetica Neue"/>
              <a:cs typeface="Helvetica Neue"/>
            </a:endParaRPr>
          </a:p>
        </p:txBody>
      </p:sp>
      <p:sp>
        <p:nvSpPr>
          <p:cNvPr id="34" name="Google Shape;417;g35b1b8a5727_0_534">
            <a:extLst>
              <a:ext uri="{FF2B5EF4-FFF2-40B4-BE49-F238E27FC236}">
                <a16:creationId xmlns:a16="http://schemas.microsoft.com/office/drawing/2014/main" id="{B4EE1D0E-6AFB-764B-6B09-55E6F454EB55}"/>
              </a:ext>
            </a:extLst>
          </p:cNvPr>
          <p:cNvSpPr txBox="1"/>
          <p:nvPr/>
        </p:nvSpPr>
        <p:spPr>
          <a:xfrm>
            <a:off x="167765" y="4193485"/>
            <a:ext cx="740100" cy="4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2800"/>
              <a:buFont typeface="Trebuchet MS"/>
              <a:buNone/>
            </a:pPr>
            <a:r>
              <a:rPr lang="fr-FR" sz="2800" b="1" i="0" u="none" strike="noStrike" cap="none">
                <a:solidFill>
                  <a:schemeClr val="accent2"/>
                </a:solidFill>
                <a:latin typeface="+mj-lt"/>
                <a:ea typeface="Arial"/>
                <a:cs typeface="Arial"/>
                <a:sym typeface="Arial"/>
              </a:rPr>
              <a:t>20+</a:t>
            </a:r>
            <a:endParaRPr lang="en-US" sz="1500" b="1" i="0" u="none" strike="noStrike" cap="none">
              <a:solidFill>
                <a:schemeClr val="accent2"/>
              </a:solidFill>
              <a:latin typeface="+mj-lt"/>
              <a:ea typeface="Arial"/>
              <a:cs typeface="Arial"/>
            </a:endParaRPr>
          </a:p>
        </p:txBody>
      </p:sp>
      <p:sp>
        <p:nvSpPr>
          <p:cNvPr id="35" name="Google Shape;418;g35b1b8a5727_0_534">
            <a:extLst>
              <a:ext uri="{FF2B5EF4-FFF2-40B4-BE49-F238E27FC236}">
                <a16:creationId xmlns:a16="http://schemas.microsoft.com/office/drawing/2014/main" id="{49E102D1-D0CB-FBC5-B9FC-F2664B2ED953}"/>
              </a:ext>
            </a:extLst>
          </p:cNvPr>
          <p:cNvSpPr txBox="1"/>
          <p:nvPr/>
        </p:nvSpPr>
        <p:spPr>
          <a:xfrm>
            <a:off x="1010512" y="4142631"/>
            <a:ext cx="19296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500"/>
              <a:buFont typeface="Trebuchet MS"/>
              <a:buNone/>
            </a:pPr>
            <a:r>
              <a:rPr lang="fr-FR" sz="1500" b="1" i="0" u="none" strike="noStrike" cap="none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Fondations, </a:t>
            </a:r>
            <a:r>
              <a:rPr lang="fr-FR" sz="1500" b="1" i="1" u="none" strike="noStrike" cap="none" err="1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family</a:t>
            </a:r>
            <a:r>
              <a:rPr lang="fr-FR" sz="1500" b="1" i="1" u="none" strike="noStrike" cap="none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 offices</a:t>
            </a:r>
            <a:r>
              <a:rPr lang="fr-FR" sz="1500" b="1" i="0" u="none" strike="noStrike" cap="none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 et fédérations membres</a:t>
            </a:r>
            <a:endParaRPr lang="en-US" sz="2000" b="0" i="0" u="none" strike="noStrike" cap="none">
              <a:solidFill>
                <a:schemeClr val="tx1"/>
              </a:solidFill>
              <a:latin typeface="+mj-lt"/>
              <a:ea typeface="Helvetica Neue"/>
              <a:cs typeface="Helvetica Neue"/>
            </a:endParaRPr>
          </a:p>
        </p:txBody>
      </p:sp>
      <p:sp>
        <p:nvSpPr>
          <p:cNvPr id="36" name="Google Shape;419;g35b1b8a5727_0_534">
            <a:extLst>
              <a:ext uri="{FF2B5EF4-FFF2-40B4-BE49-F238E27FC236}">
                <a16:creationId xmlns:a16="http://schemas.microsoft.com/office/drawing/2014/main" id="{0036886A-D516-B1F1-ECB2-4286F9339A9E}"/>
              </a:ext>
            </a:extLst>
          </p:cNvPr>
          <p:cNvSpPr txBox="1"/>
          <p:nvPr/>
        </p:nvSpPr>
        <p:spPr>
          <a:xfrm>
            <a:off x="167765" y="5218885"/>
            <a:ext cx="740100" cy="4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2800"/>
              <a:buFont typeface="Trebuchet MS"/>
              <a:buNone/>
            </a:pPr>
            <a:r>
              <a:rPr lang="fr-FR" sz="2800" b="1" i="0" u="none" strike="noStrike" cap="none">
                <a:solidFill>
                  <a:schemeClr val="accent2"/>
                </a:solidFill>
                <a:latin typeface="+mj-lt"/>
                <a:ea typeface="Arial"/>
                <a:cs typeface="Arial"/>
                <a:sym typeface="Arial"/>
              </a:rPr>
              <a:t>20+</a:t>
            </a:r>
            <a:endParaRPr lang="en-US" sz="1500" b="1" i="0" u="none" strike="noStrike" cap="none">
              <a:solidFill>
                <a:schemeClr val="accent2"/>
              </a:solidFill>
              <a:latin typeface="+mj-lt"/>
              <a:ea typeface="Arial"/>
              <a:cs typeface="Arial"/>
            </a:endParaRPr>
          </a:p>
        </p:txBody>
      </p:sp>
      <p:sp>
        <p:nvSpPr>
          <p:cNvPr id="37" name="Google Shape;420;g35b1b8a5727_0_534">
            <a:extLst>
              <a:ext uri="{FF2B5EF4-FFF2-40B4-BE49-F238E27FC236}">
                <a16:creationId xmlns:a16="http://schemas.microsoft.com/office/drawing/2014/main" id="{0EF61811-9C25-A85B-F8D4-6038E977EFF0}"/>
              </a:ext>
            </a:extLst>
          </p:cNvPr>
          <p:cNvSpPr txBox="1"/>
          <p:nvPr/>
        </p:nvSpPr>
        <p:spPr>
          <a:xfrm>
            <a:off x="1010512" y="5168031"/>
            <a:ext cx="15435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500"/>
              <a:buFont typeface="Trebuchet MS"/>
              <a:buNone/>
            </a:pPr>
            <a:r>
              <a:rPr lang="fr-FR" sz="1500" b="1" i="0" u="none" strike="noStrike" cap="none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Mécènes et financeurs</a:t>
            </a:r>
            <a:br>
              <a:rPr lang="fr-FR" sz="1500" b="1" i="0" u="none" strike="noStrike" cap="none">
                <a:solidFill>
                  <a:schemeClr val="tx1"/>
                </a:solidFill>
                <a:latin typeface="+mj-lt"/>
                <a:ea typeface="Helvetica Neue"/>
                <a:cs typeface="Helvetica Neue"/>
              </a:rPr>
            </a:br>
            <a:r>
              <a:rPr lang="fr-FR" sz="1500" b="1" i="0" u="none" strike="noStrike" cap="none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publics sur projet</a:t>
            </a:r>
            <a:endParaRPr lang="en-US" sz="2000" b="0" i="0" u="none" strike="noStrike" cap="none">
              <a:solidFill>
                <a:schemeClr val="tx1"/>
              </a:solidFill>
              <a:latin typeface="+mj-lt"/>
              <a:ea typeface="Helvetica Neue"/>
              <a:cs typeface="Helvetica Neue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5B0B39E-05E5-4422-9B78-B32285F1FD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083"/>
          <a:stretch>
            <a:fillRect/>
          </a:stretch>
        </p:blipFill>
        <p:spPr>
          <a:xfrm>
            <a:off x="10356056" y="3745706"/>
            <a:ext cx="1123950" cy="56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0157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D71EA-BC09-06FE-933A-71181B555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B99431-B3B9-769E-730E-2A3EABB7A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152" y="250961"/>
            <a:ext cx="7122221" cy="641898"/>
          </a:xfrm>
        </p:spPr>
        <p:txBody>
          <a:bodyPr>
            <a:noAutofit/>
          </a:bodyPr>
          <a:lstStyle/>
          <a:p>
            <a:r>
              <a:rPr lang="fr-FR" sz="2500">
                <a:solidFill>
                  <a:srgbClr val="0009B5"/>
                </a:solidFill>
              </a:rPr>
              <a:t>Une littérature abondante sur les interactions défense et climat</a:t>
            </a:r>
          </a:p>
        </p:txBody>
      </p:sp>
      <p:pic>
        <p:nvPicPr>
          <p:cNvPr id="3" name="Image 2" descr="La défense face aux changements climatiques et aux polycrises mondiales -  IRIS">
            <a:extLst>
              <a:ext uri="{FF2B5EF4-FFF2-40B4-BE49-F238E27FC236}">
                <a16:creationId xmlns:a16="http://schemas.microsoft.com/office/drawing/2014/main" id="{DBB30C6E-0048-2913-1FA2-E48F8988A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6950" y="2235280"/>
            <a:ext cx="971865" cy="971865"/>
          </a:xfrm>
          <a:prstGeom prst="rect">
            <a:avLst/>
          </a:prstGeom>
        </p:spPr>
      </p:pic>
      <p:pic>
        <p:nvPicPr>
          <p:cNvPr id="4" name="Image 3" descr="IRIS Sup' - IRIS">
            <a:extLst>
              <a:ext uri="{FF2B5EF4-FFF2-40B4-BE49-F238E27FC236}">
                <a16:creationId xmlns:a16="http://schemas.microsoft.com/office/drawing/2014/main" id="{7A002D18-2F6B-0E2F-73D7-7E9C68D503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6725" y="2248516"/>
            <a:ext cx="971865" cy="978908"/>
          </a:xfrm>
          <a:prstGeom prst="rect">
            <a:avLst/>
          </a:prstGeom>
        </p:spPr>
      </p:pic>
      <p:pic>
        <p:nvPicPr>
          <p:cNvPr id="10" name="Image 9" descr="L'utilisation stratégique des vulnérabilités climatiques dans les conflits  contemporains : modalités et rétroactions - IRIS">
            <a:extLst>
              <a:ext uri="{FF2B5EF4-FFF2-40B4-BE49-F238E27FC236}">
                <a16:creationId xmlns:a16="http://schemas.microsoft.com/office/drawing/2014/main" id="{77C0FF06-EBD1-3D18-3EEC-0858004B84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5499" y="3739911"/>
            <a:ext cx="2093091" cy="1668369"/>
          </a:xfrm>
          <a:prstGeom prst="rect">
            <a:avLst/>
          </a:prstGeom>
        </p:spPr>
      </p:pic>
      <p:pic>
        <p:nvPicPr>
          <p:cNvPr id="12" name="Image 11" descr="FRS — Fondation pour la recherche stratégique - Identité visuelle -  Graphéine branding, stratégie et design de marque">
            <a:extLst>
              <a:ext uri="{FF2B5EF4-FFF2-40B4-BE49-F238E27FC236}">
                <a16:creationId xmlns:a16="http://schemas.microsoft.com/office/drawing/2014/main" id="{76D37824-9B8E-1E1C-E9F3-EAB6CCEAFC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33023" y="2367541"/>
            <a:ext cx="2220776" cy="137237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2F88772-67DB-75EE-CD9E-7FDA69D271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860" y="4352215"/>
            <a:ext cx="2220776" cy="837217"/>
          </a:xfrm>
          <a:prstGeom prst="rect">
            <a:avLst/>
          </a:prstGeom>
        </p:spPr>
      </p:pic>
      <p:pic>
        <p:nvPicPr>
          <p:cNvPr id="19" name="Image 18" descr="Fichier:Logo-IDDRI.svg — Wikipédia">
            <a:extLst>
              <a:ext uri="{FF2B5EF4-FFF2-40B4-BE49-F238E27FC236}">
                <a16:creationId xmlns:a16="http://schemas.microsoft.com/office/drawing/2014/main" id="{B941F050-45A9-0234-7697-9E695055B9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40818" y="2645699"/>
            <a:ext cx="2524361" cy="725754"/>
          </a:xfrm>
          <a:prstGeom prst="rect">
            <a:avLst/>
          </a:prstGeom>
        </p:spPr>
      </p:pic>
      <p:pic>
        <p:nvPicPr>
          <p:cNvPr id="20" name="Image 19" descr="Institut de recherche stratégique de l'École militaire | Ministère des  Armées et des Anciens combattants">
            <a:extLst>
              <a:ext uri="{FF2B5EF4-FFF2-40B4-BE49-F238E27FC236}">
                <a16:creationId xmlns:a16="http://schemas.microsoft.com/office/drawing/2014/main" id="{B780FF23-0452-05A6-232B-6B95A77CAB5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19490" b="23019"/>
          <a:stretch>
            <a:fillRect/>
          </a:stretch>
        </p:blipFill>
        <p:spPr>
          <a:xfrm>
            <a:off x="9469565" y="3869679"/>
            <a:ext cx="2295614" cy="131975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99CB908-CE79-C161-D133-FBCEC1558B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67" y="1971058"/>
            <a:ext cx="2733693" cy="37047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45919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6A4A4-A3DA-1058-FA18-D6885E168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26730C-DB4E-6ADE-7817-2331E28CC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252" y="325611"/>
            <a:ext cx="7122221" cy="641898"/>
          </a:xfrm>
        </p:spPr>
        <p:txBody>
          <a:bodyPr>
            <a:noAutofit/>
          </a:bodyPr>
          <a:lstStyle/>
          <a:p>
            <a:r>
              <a:rPr lang="fr-FR">
                <a:solidFill>
                  <a:srgbClr val="0009B5"/>
                </a:solidFill>
              </a:rPr>
              <a:t>Éléments à retenir</a:t>
            </a:r>
          </a:p>
        </p:txBody>
      </p:sp>
      <p:sp>
        <p:nvSpPr>
          <p:cNvPr id="6" name="Google Shape;500;p15">
            <a:extLst>
              <a:ext uri="{FF2B5EF4-FFF2-40B4-BE49-F238E27FC236}">
                <a16:creationId xmlns:a16="http://schemas.microsoft.com/office/drawing/2014/main" id="{E90F6319-720F-3105-8681-23300A695A94}"/>
              </a:ext>
            </a:extLst>
          </p:cNvPr>
          <p:cNvSpPr txBox="1"/>
          <p:nvPr/>
        </p:nvSpPr>
        <p:spPr>
          <a:xfrm>
            <a:off x="2206679" y="1909874"/>
            <a:ext cx="8811281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spcAft>
                <a:spcPts val="4800"/>
              </a:spcAft>
            </a:pPr>
            <a:r>
              <a:rPr lang="fr-FR" sz="2000" b="1"/>
              <a:t>Le changement climatique agit comme </a:t>
            </a:r>
            <a:r>
              <a:rPr lang="fr-FR" sz="2000" b="1">
                <a:solidFill>
                  <a:srgbClr val="0009B5"/>
                </a:solidFill>
              </a:rPr>
              <a:t>catalyseur de chaos, en accentuant les tensions internationales et </a:t>
            </a:r>
            <a:r>
              <a:rPr lang="fr-FR" sz="2000" b="1" err="1">
                <a:solidFill>
                  <a:srgbClr val="0009B5"/>
                </a:solidFill>
              </a:rPr>
              <a:t>intranationales</a:t>
            </a:r>
            <a:endParaRPr lang="fr-FR" sz="2400" b="1">
              <a:solidFill>
                <a:srgbClr val="0009B5"/>
              </a:solidFill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40CF2DB9-43FA-57C6-93CC-989E06676E3C}"/>
              </a:ext>
            </a:extLst>
          </p:cNvPr>
          <p:cNvGrpSpPr/>
          <p:nvPr/>
        </p:nvGrpSpPr>
        <p:grpSpPr>
          <a:xfrm>
            <a:off x="1251431" y="5392269"/>
            <a:ext cx="927007" cy="971672"/>
            <a:chOff x="1276831" y="5392269"/>
            <a:chExt cx="927007" cy="971672"/>
          </a:xfrm>
        </p:grpSpPr>
        <p:pic>
          <p:nvPicPr>
            <p:cNvPr id="3" name="!!transition 14">
              <a:extLst>
                <a:ext uri="{FF2B5EF4-FFF2-40B4-BE49-F238E27FC236}">
                  <a16:creationId xmlns:a16="http://schemas.microsoft.com/office/drawing/2014/main" id="{D6A0A073-8F2A-7269-3A70-D8305FBE7A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6831" y="5716160"/>
              <a:ext cx="603379" cy="647781"/>
            </a:xfrm>
            <a:prstGeom prst="rect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6B13C5BF-83CB-E6AB-371E-4FAE34C7EA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6057" y="5392269"/>
              <a:ext cx="647781" cy="647781"/>
            </a:xfrm>
            <a:prstGeom prst="rect">
              <a:avLst/>
            </a:prstGeom>
          </p:spPr>
        </p:pic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BDDA0F29-4B64-CCE4-C146-5DCEE47132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297" y="1793867"/>
            <a:ext cx="942103" cy="942103"/>
          </a:xfrm>
          <a:prstGeom prst="rect">
            <a:avLst/>
          </a:prstGeom>
        </p:spPr>
      </p:pic>
      <p:sp>
        <p:nvSpPr>
          <p:cNvPr id="19" name="Google Shape;500;p15">
            <a:extLst>
              <a:ext uri="{FF2B5EF4-FFF2-40B4-BE49-F238E27FC236}">
                <a16:creationId xmlns:a16="http://schemas.microsoft.com/office/drawing/2014/main" id="{009671DD-2CCF-3B1B-6DA1-DC391C07B2CB}"/>
              </a:ext>
            </a:extLst>
          </p:cNvPr>
          <p:cNvSpPr txBox="1"/>
          <p:nvPr/>
        </p:nvSpPr>
        <p:spPr>
          <a:xfrm>
            <a:off x="2202335" y="3043388"/>
            <a:ext cx="9075542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spcAft>
                <a:spcPts val="4800"/>
              </a:spcAft>
            </a:pPr>
            <a:r>
              <a:rPr lang="fr-FR" sz="2000" b="1"/>
              <a:t>L’augmentation des interventions d’appui et l’ouverture de nouvelles zones géostratégiques </a:t>
            </a:r>
            <a:r>
              <a:rPr lang="fr-FR" sz="2000" b="1">
                <a:solidFill>
                  <a:srgbClr val="0009B5"/>
                </a:solidFill>
              </a:rPr>
              <a:t>élargit</a:t>
            </a:r>
            <a:r>
              <a:rPr lang="fr-FR" sz="2000" b="1"/>
              <a:t> </a:t>
            </a:r>
            <a:r>
              <a:rPr lang="fr-FR" sz="2000" b="1">
                <a:solidFill>
                  <a:srgbClr val="0009B5"/>
                </a:solidFill>
              </a:rPr>
              <a:t>le périmètre d’action des armées françaises</a:t>
            </a:r>
            <a:endParaRPr lang="fr-FR" sz="2000">
              <a:solidFill>
                <a:srgbClr val="0009B5"/>
              </a:solidFill>
            </a:endParaRPr>
          </a:p>
        </p:txBody>
      </p:sp>
      <p:sp>
        <p:nvSpPr>
          <p:cNvPr id="20" name="Google Shape;500;p15">
            <a:extLst>
              <a:ext uri="{FF2B5EF4-FFF2-40B4-BE49-F238E27FC236}">
                <a16:creationId xmlns:a16="http://schemas.microsoft.com/office/drawing/2014/main" id="{117D1FC7-1321-D858-709C-639793560AF4}"/>
              </a:ext>
            </a:extLst>
          </p:cNvPr>
          <p:cNvSpPr txBox="1"/>
          <p:nvPr/>
        </p:nvSpPr>
        <p:spPr>
          <a:xfrm>
            <a:off x="2206679" y="4335574"/>
            <a:ext cx="8811281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spcAft>
                <a:spcPts val="4800"/>
              </a:spcAft>
            </a:pPr>
            <a:r>
              <a:rPr lang="fr-FR" sz="2000" b="1"/>
              <a:t>Les emprises militaires et industrielles font preuve d’une </a:t>
            </a:r>
            <a:r>
              <a:rPr lang="fr-FR" sz="2000" b="1">
                <a:solidFill>
                  <a:srgbClr val="0009B5"/>
                </a:solidFill>
              </a:rPr>
              <a:t>exposition croissante aux effets du changement climatique</a:t>
            </a:r>
            <a:endParaRPr lang="fr-FR" sz="2000">
              <a:solidFill>
                <a:srgbClr val="0009B5"/>
              </a:solidFill>
            </a:endParaRPr>
          </a:p>
        </p:txBody>
      </p:sp>
      <p:sp>
        <p:nvSpPr>
          <p:cNvPr id="21" name="Google Shape;500;p15">
            <a:extLst>
              <a:ext uri="{FF2B5EF4-FFF2-40B4-BE49-F238E27FC236}">
                <a16:creationId xmlns:a16="http://schemas.microsoft.com/office/drawing/2014/main" id="{58DD1501-0B28-5B04-5743-8E9ADE6D2F3D}"/>
              </a:ext>
            </a:extLst>
          </p:cNvPr>
          <p:cNvSpPr txBox="1"/>
          <p:nvPr/>
        </p:nvSpPr>
        <p:spPr>
          <a:xfrm>
            <a:off x="2206679" y="5656374"/>
            <a:ext cx="8811281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spcAft>
                <a:spcPts val="4800"/>
              </a:spcAft>
            </a:pPr>
            <a:r>
              <a:rPr lang="fr-FR" sz="2000" b="1"/>
              <a:t>Les émissions de gaz à effet de serre des forces armées sont </a:t>
            </a:r>
            <a:r>
              <a:rPr lang="fr-FR" sz="2000" b="1">
                <a:solidFill>
                  <a:srgbClr val="0009B5"/>
                </a:solidFill>
              </a:rPr>
              <a:t>conséquentes, </a:t>
            </a:r>
            <a:r>
              <a:rPr lang="fr-FR" sz="2000" b="1" i="1">
                <a:solidFill>
                  <a:srgbClr val="0009B5"/>
                </a:solidFill>
              </a:rPr>
              <a:t>a fortiori </a:t>
            </a:r>
            <a:r>
              <a:rPr lang="fr-FR" sz="2000" b="1">
                <a:solidFill>
                  <a:srgbClr val="0009B5"/>
                </a:solidFill>
              </a:rPr>
              <a:t>dans un contexte de conflit armé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E9CD37A-40A2-760B-DAD6-874EAA2C12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779" y="4031370"/>
            <a:ext cx="1292556" cy="129255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B56D745-AC51-A846-6FDD-1F85795CBE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297" y="3104106"/>
            <a:ext cx="942428" cy="94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281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19" grpId="0"/>
      <p:bldP spid="20" grpId="0"/>
      <p:bldP spid="2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7B789A99-1513-DA34-A5C4-9451D70FA2BB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013174" y="2534109"/>
            <a:ext cx="4540526" cy="1302809"/>
          </a:xfrm>
        </p:spPr>
        <p:txBody>
          <a:bodyPr/>
          <a:lstStyle/>
          <a:p>
            <a:r>
              <a:rPr lang="fr-FR"/>
              <a:t>Energie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A94F1611-9B0B-A218-C5E2-30C8BDBC8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0" y="3836918"/>
            <a:ext cx="5334276" cy="72555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fr-FR" sz="2800">
                <a:solidFill>
                  <a:srgbClr val="0009B5"/>
                </a:solidFill>
              </a:rPr>
              <a:t>Condition de puissance </a:t>
            </a:r>
          </a:p>
          <a:p>
            <a:pPr>
              <a:spcBef>
                <a:spcPts val="0"/>
              </a:spcBef>
            </a:pPr>
            <a:r>
              <a:rPr lang="fr-FR" sz="2800">
                <a:solidFill>
                  <a:srgbClr val="0009B5"/>
                </a:solidFill>
              </a:rPr>
              <a:t>à l’ère de la transition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312C50-42F2-18D1-C66F-6E84AB25C9AA}"/>
              </a:ext>
            </a:extLst>
          </p:cNvPr>
          <p:cNvSpPr/>
          <p:nvPr/>
        </p:nvSpPr>
        <p:spPr>
          <a:xfrm>
            <a:off x="0" y="6305551"/>
            <a:ext cx="12192000" cy="5524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42029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6EF1D-E737-51D0-D7FB-EAAFE2DF2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E89DE90F-CC18-F849-A769-1C6B9C1DC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252" y="346582"/>
            <a:ext cx="10310981" cy="641898"/>
          </a:xfrm>
        </p:spPr>
        <p:txBody>
          <a:bodyPr>
            <a:normAutofit/>
          </a:bodyPr>
          <a:lstStyle/>
          <a:p>
            <a:r>
              <a:rPr lang="fr-FR" sz="3200"/>
              <a:t>L’énergie pour les armées et la BITD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8EA05D2-AAD5-F913-4231-07774F1265C4}"/>
              </a:ext>
            </a:extLst>
          </p:cNvPr>
          <p:cNvSpPr txBox="1"/>
          <p:nvPr/>
        </p:nvSpPr>
        <p:spPr>
          <a:xfrm>
            <a:off x="1165252" y="1449219"/>
            <a:ext cx="10220498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fr-FR" b="1">
                <a:solidFill>
                  <a:schemeClr val="tx2"/>
                </a:solidFill>
                <a:sym typeface="Wingdings" panose="05000000000000000000" pitchFamily="2" charset="2"/>
              </a:rPr>
              <a:t> Les f</a:t>
            </a:r>
            <a:r>
              <a:rPr lang="fr-FR" b="1">
                <a:solidFill>
                  <a:schemeClr val="tx2"/>
                </a:solidFill>
              </a:rPr>
              <a:t>lux énergétiques pour les armées : </a:t>
            </a:r>
          </a:p>
          <a:p>
            <a:pPr marL="800100" lvl="1" indent="-342900">
              <a:spcAft>
                <a:spcPts val="1200"/>
              </a:spcAft>
              <a:buFontTx/>
              <a:buAutoNum type="arabicPeriod"/>
            </a:pPr>
            <a:r>
              <a:rPr lang="fr-FR" b="1"/>
              <a:t>Projection et mobilité des forces </a:t>
            </a:r>
            <a:r>
              <a:rPr lang="fr-FR"/>
              <a:t>(moyens terrestres, aériens et spatiaux, navals)</a:t>
            </a:r>
          </a:p>
          <a:p>
            <a:pPr marL="800100" lvl="1" indent="-342900">
              <a:spcAft>
                <a:spcPts val="1200"/>
              </a:spcAft>
              <a:buFontTx/>
              <a:buAutoNum type="arabicPeriod"/>
            </a:pPr>
            <a:r>
              <a:rPr lang="fr-FR" b="1"/>
              <a:t>Fonctionnement des systèmes d’armes </a:t>
            </a:r>
            <a:r>
              <a:rPr lang="fr-FR"/>
              <a:t>(énergie chimique, embarquée etc.) </a:t>
            </a:r>
          </a:p>
          <a:p>
            <a:pPr marL="800100" lvl="1" indent="-342900">
              <a:spcAft>
                <a:spcPts val="1200"/>
              </a:spcAft>
              <a:buAutoNum type="arabicPeriod"/>
            </a:pPr>
            <a:r>
              <a:rPr lang="fr-FR" b="1"/>
              <a:t>Alimentation des emprises </a:t>
            </a:r>
            <a:r>
              <a:rPr lang="fr-FR"/>
              <a:t>(hébergement, vie courante etc.)</a:t>
            </a:r>
          </a:p>
          <a:p>
            <a:pPr>
              <a:spcAft>
                <a:spcPts val="1200"/>
              </a:spcAft>
            </a:pPr>
            <a:endParaRPr lang="fr-FR" sz="600"/>
          </a:p>
          <a:p>
            <a:pPr>
              <a:spcAft>
                <a:spcPts val="1200"/>
              </a:spcAft>
            </a:pPr>
            <a:r>
              <a:rPr lang="fr-FR" b="1">
                <a:solidFill>
                  <a:schemeClr val="tx2"/>
                </a:solidFill>
                <a:sym typeface="Wingdings" panose="05000000000000000000" pitchFamily="2" charset="2"/>
              </a:rPr>
              <a:t> </a:t>
            </a:r>
            <a:r>
              <a:rPr lang="fr-FR" b="1">
                <a:solidFill>
                  <a:schemeClr val="tx2"/>
                </a:solidFill>
              </a:rPr>
              <a:t>Les flux énergétiques pour la BITD : </a:t>
            </a:r>
          </a:p>
          <a:p>
            <a:pPr marL="800100" lvl="1" indent="-342900">
              <a:spcAft>
                <a:spcPts val="1200"/>
              </a:spcAft>
              <a:buFont typeface="+mj-lt"/>
              <a:buAutoNum type="arabicPeriod"/>
            </a:pPr>
            <a:r>
              <a:rPr lang="fr-FR" b="1"/>
              <a:t>(En amont) Extraction et transformation des matières premières</a:t>
            </a:r>
            <a:r>
              <a:rPr lang="fr-FR"/>
              <a:t> (coton pour la nitrocellulose, métaux critiques etc.)</a:t>
            </a:r>
          </a:p>
          <a:p>
            <a:pPr marL="800100" lvl="1" indent="-342900">
              <a:spcAft>
                <a:spcPts val="1200"/>
              </a:spcAft>
              <a:buFont typeface="+mj-lt"/>
              <a:buAutoNum type="arabicPeriod"/>
            </a:pPr>
            <a:r>
              <a:rPr lang="fr-FR" b="1"/>
              <a:t>Fabrication et assemblage du matériel </a:t>
            </a:r>
          </a:p>
          <a:p>
            <a:pPr marL="800100" lvl="1" indent="-342900">
              <a:spcAft>
                <a:spcPts val="1200"/>
              </a:spcAft>
              <a:buFont typeface="+mj-lt"/>
              <a:buAutoNum type="arabicPeriod"/>
            </a:pPr>
            <a:r>
              <a:rPr lang="fr-FR" b="1"/>
              <a:t>Fonctionnement de l’écosystème industriel </a:t>
            </a:r>
            <a:r>
              <a:rPr lang="fr-FR"/>
              <a:t>(alimentation des sites, fret etc.)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35E6EE7-ECF4-9349-ACFD-CE98E23F8070}"/>
              </a:ext>
            </a:extLst>
          </p:cNvPr>
          <p:cNvSpPr/>
          <p:nvPr/>
        </p:nvSpPr>
        <p:spPr>
          <a:xfrm>
            <a:off x="3922944" y="5994143"/>
            <a:ext cx="4346111" cy="422503"/>
          </a:xfrm>
          <a:prstGeom prst="roundRect">
            <a:avLst/>
          </a:prstGeom>
          <a:solidFill>
            <a:schemeClr val="tx2"/>
          </a:solidFill>
          <a:ln>
            <a:solidFill>
              <a:srgbClr val="0009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92701C4-0422-A72A-BB53-BB8A19547BAD}"/>
              </a:ext>
            </a:extLst>
          </p:cNvPr>
          <p:cNvSpPr/>
          <p:nvPr/>
        </p:nvSpPr>
        <p:spPr>
          <a:xfrm>
            <a:off x="2032001" y="5665505"/>
            <a:ext cx="8128000" cy="453498"/>
          </a:xfrm>
          <a:prstGeom prst="roundRect">
            <a:avLst/>
          </a:prstGeom>
          <a:solidFill>
            <a:schemeClr val="tx2"/>
          </a:solidFill>
          <a:ln>
            <a:solidFill>
              <a:srgbClr val="0009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Google Shape;492;p12">
            <a:extLst>
              <a:ext uri="{FF2B5EF4-FFF2-40B4-BE49-F238E27FC236}">
                <a16:creationId xmlns:a16="http://schemas.microsoft.com/office/drawing/2014/main" id="{219A9FC0-820D-D133-4F40-71BBA69B3554}"/>
              </a:ext>
            </a:extLst>
          </p:cNvPr>
          <p:cNvSpPr/>
          <p:nvPr/>
        </p:nvSpPr>
        <p:spPr>
          <a:xfrm>
            <a:off x="2032001" y="5613260"/>
            <a:ext cx="8127999" cy="845006"/>
          </a:xfrm>
          <a:prstGeom prst="roundRect">
            <a:avLst>
              <a:gd name="adj" fmla="val 16667"/>
            </a:avLst>
          </a:prstGeom>
          <a:noFill/>
          <a:ln>
            <a:noFill/>
            <a:headEnd type="none" w="sm" len="sm"/>
            <a:tailEnd type="none" w="sm" len="sm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fr-FR" sz="2000" b="1">
                <a:solidFill>
                  <a:schemeClr val="bg1"/>
                </a:solidFill>
              </a:rPr>
              <a:t>Les flux énergétiques sont consubstantiels au fonctionnement des armées et de son industrie</a:t>
            </a:r>
            <a:endParaRPr lang="fr-FR" sz="2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979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D9CFA6-4ABA-4AFF-E9A3-DE93ECB9A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7762ABDF-4A77-46F8-93A3-E5AAD4B4741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4553816"/>
              </p:ext>
            </p:extLst>
          </p:nvPr>
        </p:nvGraphicFramePr>
        <p:xfrm>
          <a:off x="6861646" y="1633641"/>
          <a:ext cx="5218910" cy="39750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itre 11">
            <a:extLst>
              <a:ext uri="{FF2B5EF4-FFF2-40B4-BE49-F238E27FC236}">
                <a16:creationId xmlns:a16="http://schemas.microsoft.com/office/drawing/2014/main" id="{EF2FB14D-583B-8C96-B7E4-46269B17E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252" y="242622"/>
            <a:ext cx="7479215" cy="641898"/>
          </a:xfrm>
        </p:spPr>
        <p:txBody>
          <a:bodyPr>
            <a:normAutofit fontScale="90000"/>
          </a:bodyPr>
          <a:lstStyle/>
          <a:p>
            <a:r>
              <a:rPr lang="fr-FR" sz="2800"/>
              <a:t>Une dépendance aux énergies fossiles majeure pour les armées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0EF2BB8-B3BE-DC00-9FBB-BBF5CA270325}"/>
              </a:ext>
            </a:extLst>
          </p:cNvPr>
          <p:cNvSpPr txBox="1"/>
          <p:nvPr/>
        </p:nvSpPr>
        <p:spPr>
          <a:xfrm>
            <a:off x="7019223" y="5455170"/>
            <a:ext cx="3740064" cy="7114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buNone/>
            </a:pPr>
            <a:r>
              <a:rPr lang="fr-FR" sz="1200" b="1" kern="100">
                <a:solidFill>
                  <a:srgbClr val="191919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Répartition des consommations énergétiques directes du ministère des Armées</a:t>
            </a:r>
            <a:endParaRPr lang="fr-FR" sz="1600" b="1" kern="100">
              <a:solidFill>
                <a:srgbClr val="191919"/>
              </a:solidFill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algn="ctr">
              <a:lnSpc>
                <a:spcPct val="115000"/>
              </a:lnSpc>
              <a:buNone/>
            </a:pPr>
            <a:r>
              <a:rPr lang="fr-FR" sz="1200" i="1" kern="100">
                <a:solidFill>
                  <a:srgbClr val="191919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Source : Stratégie énergétique de la défense, 2020</a:t>
            </a:r>
            <a:endParaRPr lang="fr-FR" sz="1600" kern="100">
              <a:solidFill>
                <a:srgbClr val="191919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AAE2864-5F5F-9933-D76D-6F9A538EB12C}"/>
              </a:ext>
            </a:extLst>
          </p:cNvPr>
          <p:cNvSpPr txBox="1"/>
          <p:nvPr/>
        </p:nvSpPr>
        <p:spPr>
          <a:xfrm>
            <a:off x="8204200" y="3440285"/>
            <a:ext cx="1244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b="1"/>
              <a:t>Consommations énergétiques directes</a:t>
            </a:r>
          </a:p>
          <a:p>
            <a:pPr algn="ctr"/>
            <a:r>
              <a:rPr lang="fr-FR" sz="900" b="1"/>
              <a:t>MinArm</a:t>
            </a:r>
          </a:p>
        </p:txBody>
      </p:sp>
      <p:sp>
        <p:nvSpPr>
          <p:cNvPr id="13" name="ZoneTexteA">
            <a:extLst>
              <a:ext uri="{FF2B5EF4-FFF2-40B4-BE49-F238E27FC236}">
                <a16:creationId xmlns:a16="http://schemas.microsoft.com/office/drawing/2014/main" id="{B779F0DC-9A40-AB2E-56E7-C235624C55C4}"/>
              </a:ext>
            </a:extLst>
          </p:cNvPr>
          <p:cNvSpPr txBox="1"/>
          <p:nvPr/>
        </p:nvSpPr>
        <p:spPr>
          <a:xfrm>
            <a:off x="630571" y="1983782"/>
            <a:ext cx="5465429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b="1">
                <a:solidFill>
                  <a:schemeClr val="tx2"/>
                </a:solidFill>
              </a:rPr>
              <a:t>Consommations d’énergie directes du ministère des Armées (2020) :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b="1"/>
              <a:t>10,6 TWh d’énergie finale </a:t>
            </a:r>
            <a:r>
              <a:rPr lang="fr-FR"/>
              <a:t>(</a:t>
            </a:r>
            <a:r>
              <a:rPr lang="fr-FR" err="1"/>
              <a:t>envir</a:t>
            </a:r>
            <a:r>
              <a:rPr lang="fr-FR"/>
              <a:t>. 1% de la conso nationale)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b="1"/>
              <a:t>Dont 76% est du pétrole</a:t>
            </a:r>
            <a:r>
              <a:rPr lang="fr-FR"/>
              <a:t>, majoritairement consommé dans les aéronefs (54%)</a:t>
            </a:r>
          </a:p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fr-FR"/>
              <a:t>Des</a:t>
            </a:r>
            <a:r>
              <a:rPr lang="fr-FR" b="1"/>
              <a:t> </a:t>
            </a:r>
            <a:r>
              <a:rPr lang="fr-FR" b="1">
                <a:solidFill>
                  <a:schemeClr val="tx2"/>
                </a:solidFill>
              </a:rPr>
              <a:t>consommations énergétiques indirectes nécessaires</a:t>
            </a:r>
            <a:r>
              <a:rPr lang="fr-FR" b="1"/>
              <a:t> </a:t>
            </a:r>
            <a:r>
              <a:rPr lang="fr-FR"/>
              <a:t>au fonctionnement des armées.</a:t>
            </a:r>
          </a:p>
          <a:p>
            <a:pPr>
              <a:spcAft>
                <a:spcPts val="1200"/>
              </a:spcAft>
            </a:pPr>
            <a:r>
              <a:rPr lang="fr-FR" b="1">
                <a:solidFill>
                  <a:schemeClr val="tx2"/>
                </a:solidFill>
              </a:rPr>
              <a:t>Un travail d’identification et de quantification </a:t>
            </a:r>
            <a:r>
              <a:rPr lang="fr-FR"/>
              <a:t>par le programme DEFENDRE.</a:t>
            </a:r>
          </a:p>
        </p:txBody>
      </p:sp>
      <p:sp>
        <p:nvSpPr>
          <p:cNvPr id="2" name="Rectangle14">
            <a:extLst>
              <a:ext uri="{FF2B5EF4-FFF2-40B4-BE49-F238E27FC236}">
                <a16:creationId xmlns:a16="http://schemas.microsoft.com/office/drawing/2014/main" id="{625D3261-8111-F907-032C-A431E1328440}"/>
              </a:ext>
            </a:extLst>
          </p:cNvPr>
          <p:cNvSpPr>
            <a:spLocks/>
          </p:cNvSpPr>
          <p:nvPr/>
        </p:nvSpPr>
        <p:spPr>
          <a:xfrm>
            <a:off x="414755" y="4271211"/>
            <a:ext cx="5465429" cy="21117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037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7" grpId="0"/>
      <p:bldP spid="9" grpId="0"/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4D6B7-9ED9-2980-D821-05AE6840B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lipse 7">
            <a:extLst>
              <a:ext uri="{FF2B5EF4-FFF2-40B4-BE49-F238E27FC236}">
                <a16:creationId xmlns:a16="http://schemas.microsoft.com/office/drawing/2014/main" id="{9E5E8453-2C13-1A5A-CD0D-68362BE3FB69}"/>
              </a:ext>
            </a:extLst>
          </p:cNvPr>
          <p:cNvSpPr/>
          <p:nvPr/>
        </p:nvSpPr>
        <p:spPr>
          <a:xfrm>
            <a:off x="6013450" y="2098307"/>
            <a:ext cx="5681245" cy="4138864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EDF3001-4E62-CD3B-7A4D-7E4745CAB7E7}"/>
              </a:ext>
            </a:extLst>
          </p:cNvPr>
          <p:cNvSpPr txBox="1"/>
          <p:nvPr/>
        </p:nvSpPr>
        <p:spPr>
          <a:xfrm>
            <a:off x="7790707" y="2247827"/>
            <a:ext cx="21267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/>
              <a:t>Consommations énergétiques indirectes MinArm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E6F00AA-165D-75AE-92A2-01F71A117B8E}"/>
              </a:ext>
            </a:extLst>
          </p:cNvPr>
          <p:cNvSpPr txBox="1"/>
          <p:nvPr/>
        </p:nvSpPr>
        <p:spPr>
          <a:xfrm>
            <a:off x="6853674" y="3461614"/>
            <a:ext cx="11592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i="1"/>
              <a:t>Mobilité domicile-emprise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7A95EE2-CAA8-CEA7-5041-3A08E85837AC}"/>
              </a:ext>
            </a:extLst>
          </p:cNvPr>
          <p:cNvSpPr txBox="1"/>
          <p:nvPr/>
        </p:nvSpPr>
        <p:spPr>
          <a:xfrm>
            <a:off x="6342690" y="4082510"/>
            <a:ext cx="11592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i="1"/>
              <a:t>Fabrication et entretien des systèmes d’armes 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CE752D9B-31E8-0C83-BFD4-C09003587570}"/>
              </a:ext>
            </a:extLst>
          </p:cNvPr>
          <p:cNvSpPr txBox="1"/>
          <p:nvPr/>
        </p:nvSpPr>
        <p:spPr>
          <a:xfrm>
            <a:off x="8152160" y="5723373"/>
            <a:ext cx="11592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i="1"/>
              <a:t>Etc.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ACE8A64-C0CC-1E33-150E-83BC6FD70D93}"/>
              </a:ext>
            </a:extLst>
          </p:cNvPr>
          <p:cNvSpPr txBox="1"/>
          <p:nvPr/>
        </p:nvSpPr>
        <p:spPr>
          <a:xfrm>
            <a:off x="6772258" y="2782229"/>
            <a:ext cx="11592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i="1"/>
              <a:t>Infrastructures numériques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B7F5DAED-CD94-B648-74A1-77199F2590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0794461"/>
              </p:ext>
            </p:extLst>
          </p:nvPr>
        </p:nvGraphicFramePr>
        <p:xfrm>
          <a:off x="8233004" y="2387918"/>
          <a:ext cx="5097985" cy="3522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FE2F5692-7BEF-14F7-A86C-9B228DC2481A}"/>
              </a:ext>
            </a:extLst>
          </p:cNvPr>
          <p:cNvSpPr txBox="1"/>
          <p:nvPr/>
        </p:nvSpPr>
        <p:spPr>
          <a:xfrm>
            <a:off x="9508522" y="3940797"/>
            <a:ext cx="1244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/>
              <a:t>Consommations énergétiques directes</a:t>
            </a:r>
          </a:p>
          <a:p>
            <a:pPr algn="ctr"/>
            <a:r>
              <a:rPr lang="fr-FR" sz="1000" b="1"/>
              <a:t>MinArm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0BBF106-2D5D-CD74-65F5-14F3DBB00697}"/>
              </a:ext>
            </a:extLst>
          </p:cNvPr>
          <p:cNvSpPr txBox="1"/>
          <p:nvPr/>
        </p:nvSpPr>
        <p:spPr>
          <a:xfrm>
            <a:off x="7082458" y="5099330"/>
            <a:ext cx="16620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i="1"/>
              <a:t>Fabrication des intrants (alimentation, pièces détachées etc.)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AC7F345-10E5-137E-FF8B-30A237462212}"/>
              </a:ext>
            </a:extLst>
          </p:cNvPr>
          <p:cNvSpPr txBox="1"/>
          <p:nvPr/>
        </p:nvSpPr>
        <p:spPr>
          <a:xfrm>
            <a:off x="7456477" y="4358649"/>
            <a:ext cx="11592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i="1"/>
              <a:t>Fret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F613176-4E3D-BC6B-EC26-A3B4E0EAED45}"/>
              </a:ext>
            </a:extLst>
          </p:cNvPr>
          <p:cNvSpPr txBox="1"/>
          <p:nvPr/>
        </p:nvSpPr>
        <p:spPr>
          <a:xfrm>
            <a:off x="7913488" y="2871734"/>
            <a:ext cx="11592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i="1"/>
              <a:t>Construction et entretien des bâtiments</a:t>
            </a:r>
          </a:p>
        </p:txBody>
      </p:sp>
      <p:sp>
        <p:nvSpPr>
          <p:cNvPr id="28" name="ZoneTexteA">
            <a:extLst>
              <a:ext uri="{FF2B5EF4-FFF2-40B4-BE49-F238E27FC236}">
                <a16:creationId xmlns:a16="http://schemas.microsoft.com/office/drawing/2014/main" id="{C8846EE9-27AC-EDB9-BE92-24E17F0A4FF5}"/>
              </a:ext>
            </a:extLst>
          </p:cNvPr>
          <p:cNvSpPr txBox="1"/>
          <p:nvPr/>
        </p:nvSpPr>
        <p:spPr>
          <a:xfrm>
            <a:off x="630571" y="1983782"/>
            <a:ext cx="546542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b="1">
                <a:solidFill>
                  <a:schemeClr val="tx2"/>
                </a:solidFill>
              </a:rPr>
              <a:t>Consommations d’énergie directes du ministère des Armées (2020) :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b="1"/>
              <a:t>10,6 TWh d’énergie finale </a:t>
            </a:r>
            <a:r>
              <a:rPr lang="fr-FR"/>
              <a:t>(</a:t>
            </a:r>
            <a:r>
              <a:rPr lang="fr-FR" err="1"/>
              <a:t>envir</a:t>
            </a:r>
            <a:r>
              <a:rPr lang="fr-FR"/>
              <a:t>. 1% de la conso nationale)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b="1"/>
              <a:t>Dont 76% est du pétrole</a:t>
            </a:r>
            <a:r>
              <a:rPr lang="fr-FR"/>
              <a:t>, majoritairement consommé dans les aéronefs (54%)</a:t>
            </a:r>
          </a:p>
          <a:p>
            <a:pPr>
              <a:spcBef>
                <a:spcPts val="2400"/>
              </a:spcBef>
              <a:spcAft>
                <a:spcPts val="3600"/>
              </a:spcAft>
            </a:pPr>
            <a:r>
              <a:rPr lang="fr-FR"/>
              <a:t>Des</a:t>
            </a:r>
            <a:r>
              <a:rPr lang="fr-FR" b="1"/>
              <a:t> </a:t>
            </a:r>
            <a:r>
              <a:rPr lang="fr-FR" b="1">
                <a:solidFill>
                  <a:schemeClr val="tx2"/>
                </a:solidFill>
              </a:rPr>
              <a:t>consommations énergétiques indirectes nécessaires</a:t>
            </a:r>
            <a:r>
              <a:rPr lang="fr-FR" b="1"/>
              <a:t> </a:t>
            </a:r>
            <a:r>
              <a:rPr lang="fr-FR"/>
              <a:t>au fonctionnement des armées.</a:t>
            </a:r>
          </a:p>
          <a:p>
            <a:pPr>
              <a:spcAft>
                <a:spcPts val="1200"/>
              </a:spcAft>
            </a:pPr>
            <a:r>
              <a:rPr lang="fr-FR" b="1">
                <a:solidFill>
                  <a:schemeClr val="tx2"/>
                </a:solidFill>
              </a:rPr>
              <a:t>Un travail d’identification et de quantification </a:t>
            </a:r>
            <a:r>
              <a:rPr lang="fr-FR"/>
              <a:t>par le programme DEFENDRE.</a:t>
            </a:r>
          </a:p>
        </p:txBody>
      </p:sp>
      <p:sp>
        <p:nvSpPr>
          <p:cNvPr id="7" name="Titre 11">
            <a:extLst>
              <a:ext uri="{FF2B5EF4-FFF2-40B4-BE49-F238E27FC236}">
                <a16:creationId xmlns:a16="http://schemas.microsoft.com/office/drawing/2014/main" id="{490B17BA-A162-46EF-093A-907B756BA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252" y="242622"/>
            <a:ext cx="7479215" cy="641898"/>
          </a:xfrm>
        </p:spPr>
        <p:txBody>
          <a:bodyPr>
            <a:normAutofit fontScale="90000"/>
          </a:bodyPr>
          <a:lstStyle/>
          <a:p>
            <a:r>
              <a:rPr lang="fr-FR" sz="2800"/>
              <a:t>Une dépendance aux énergies fossiles majeure pour les armées</a:t>
            </a:r>
          </a:p>
        </p:txBody>
      </p:sp>
    </p:spTree>
    <p:extLst>
      <p:ext uri="{BB962C8B-B14F-4D97-AF65-F5344CB8AC3E}">
        <p14:creationId xmlns:p14="http://schemas.microsoft.com/office/powerpoint/2010/main" val="19110839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E14C8CC-A348-9D70-F494-97129C328777}"/>
              </a:ext>
            </a:extLst>
          </p:cNvPr>
          <p:cNvSpPr txBox="1"/>
          <p:nvPr/>
        </p:nvSpPr>
        <p:spPr>
          <a:xfrm>
            <a:off x="695607" y="1706843"/>
            <a:ext cx="629627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1600" b="1">
                <a:sym typeface="Wingdings" panose="05000000000000000000" pitchFamily="2" charset="2"/>
              </a:rPr>
              <a:t> </a:t>
            </a:r>
            <a:r>
              <a:rPr lang="fr-FR" sz="1600" b="1"/>
              <a:t>Au niveau national, la dépendance aux énergies fossiles nous soumet à : </a:t>
            </a:r>
          </a:p>
          <a:p>
            <a:pPr algn="just">
              <a:spcAft>
                <a:spcPts val="600"/>
              </a:spcAft>
            </a:pPr>
            <a:endParaRPr lang="fr-FR" sz="1600" b="1">
              <a:solidFill>
                <a:schemeClr val="bg2"/>
              </a:solidFill>
            </a:endParaRPr>
          </a:p>
          <a:p>
            <a:pPr algn="just">
              <a:spcAft>
                <a:spcPts val="600"/>
              </a:spcAft>
            </a:pPr>
            <a:r>
              <a:rPr lang="fr-FR" sz="1600" b="1">
                <a:solidFill>
                  <a:schemeClr val="tx2"/>
                </a:solidFill>
              </a:rPr>
              <a:t>1. Des risques d'approvisionnement en pétrole à moyen-long terme</a:t>
            </a:r>
          </a:p>
          <a:p>
            <a:pPr algn="just">
              <a:spcAft>
                <a:spcPts val="600"/>
              </a:spcAft>
            </a:pPr>
            <a:r>
              <a:rPr lang="fr-FR" sz="1600"/>
              <a:t>La dépendance quasi totale de la France aux importations d’hydrocarbures </a:t>
            </a:r>
            <a:r>
              <a:rPr lang="fr-FR" sz="1600" b="1"/>
              <a:t>expose le pays à des risques d’approvisionnement à moyen-long terme </a:t>
            </a:r>
            <a:r>
              <a:rPr lang="fr-FR" sz="1600"/>
              <a:t>(cf. rapport Shift Project &amp; DGRIS).</a:t>
            </a:r>
          </a:p>
          <a:p>
            <a:pPr algn="just">
              <a:spcAft>
                <a:spcPts val="600"/>
              </a:spcAft>
            </a:pPr>
            <a:endParaRPr lang="fr-FR" sz="1600"/>
          </a:p>
          <a:p>
            <a:pPr algn="just">
              <a:spcAft>
                <a:spcPts val="600"/>
              </a:spcAft>
            </a:pPr>
            <a:r>
              <a:rPr lang="fr-FR" sz="1600" b="1">
                <a:solidFill>
                  <a:schemeClr val="tx2"/>
                </a:solidFill>
              </a:rPr>
              <a:t>2. Une plus grande vulnérabilité face aux crises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600"/>
              <a:t>En France, </a:t>
            </a:r>
            <a:r>
              <a:rPr lang="fr-FR" sz="1600" b="1"/>
              <a:t>70 % des flux énergétiques nécessaires au fonctionnement de l’économie </a:t>
            </a:r>
            <a:r>
              <a:rPr lang="fr-FR" sz="1600"/>
              <a:t>sont des </a:t>
            </a:r>
            <a:r>
              <a:rPr lang="fr-FR" sz="1600" b="1"/>
              <a:t>énergies fossiles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600" b="1"/>
              <a:t>99% du pétrole est importé </a:t>
            </a:r>
            <a:r>
              <a:rPr lang="fr-FR" sz="1600"/>
              <a:t>(90% en Europe)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600" b="1"/>
              <a:t>100% du gaz </a:t>
            </a:r>
            <a:r>
              <a:rPr lang="fr-FR" sz="1600"/>
              <a:t>(90% en Europe)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7773DC3-E29A-295D-D4FE-35BF47A767F5}"/>
              </a:ext>
            </a:extLst>
          </p:cNvPr>
          <p:cNvSpPr txBox="1"/>
          <p:nvPr/>
        </p:nvSpPr>
        <p:spPr>
          <a:xfrm>
            <a:off x="7212224" y="5112724"/>
            <a:ext cx="22397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i="1"/>
              <a:t>Approvisionnement pétrolier futur de l’Union européenne (2021)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CF78342-5066-8625-40EC-30594B44EA34}"/>
              </a:ext>
            </a:extLst>
          </p:cNvPr>
          <p:cNvSpPr txBox="1"/>
          <p:nvPr/>
        </p:nvSpPr>
        <p:spPr>
          <a:xfrm>
            <a:off x="9509280" y="5112724"/>
            <a:ext cx="25836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i="1"/>
              <a:t>La souveraineté par la décarbonation : voie nécessaire pour la France et l’Europe (2025)</a:t>
            </a:r>
          </a:p>
        </p:txBody>
      </p:sp>
      <p:sp>
        <p:nvSpPr>
          <p:cNvPr id="23" name="Titre 1">
            <a:extLst>
              <a:ext uri="{FF2B5EF4-FFF2-40B4-BE49-F238E27FC236}">
                <a16:creationId xmlns:a16="http://schemas.microsoft.com/office/drawing/2014/main" id="{2F8AD4B3-347D-3734-03E2-625AD8718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253" y="260757"/>
            <a:ext cx="7839852" cy="641898"/>
          </a:xfrm>
        </p:spPr>
        <p:txBody>
          <a:bodyPr>
            <a:noAutofit/>
          </a:bodyPr>
          <a:lstStyle/>
          <a:p>
            <a:r>
              <a:rPr lang="fr-FR" sz="2400">
                <a:solidFill>
                  <a:srgbClr val="0009B5"/>
                </a:solidFill>
              </a:rPr>
              <a:t>Une dépendance aux fossiles génératrice de vulnérabilités stratégiques </a:t>
            </a:r>
          </a:p>
        </p:txBody>
      </p:sp>
      <p:pic>
        <p:nvPicPr>
          <p:cNvPr id="3" name="Image 4" descr="Une image contenant texte, capture d’écran, Terre, affiche&#10;&#10;Le contenu généré par l’IA peut être incorrect.">
            <a:extLst>
              <a:ext uri="{FF2B5EF4-FFF2-40B4-BE49-F238E27FC236}">
                <a16:creationId xmlns:a16="http://schemas.microsoft.com/office/drawing/2014/main" id="{7878242B-301C-D62C-2A62-79FC7CD99D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0400" y="2372225"/>
            <a:ext cx="1868952" cy="2661841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Google Shape;351;p55">
            <a:extLst>
              <a:ext uri="{FF2B5EF4-FFF2-40B4-BE49-F238E27FC236}">
                <a16:creationId xmlns:a16="http://schemas.microsoft.com/office/drawing/2014/main" id="{54D276D2-B438-D48D-BDAE-1C36266AA14B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33540" y="2416590"/>
            <a:ext cx="1868952" cy="2573109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8325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03D776-0C92-6F96-3015-1E6DA85C0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oneTexte 13">
            <a:extLst>
              <a:ext uri="{FF2B5EF4-FFF2-40B4-BE49-F238E27FC236}">
                <a16:creationId xmlns:a16="http://schemas.microsoft.com/office/drawing/2014/main" id="{BE348B2A-C98C-236F-4A52-8F1AB1550BE7}"/>
              </a:ext>
            </a:extLst>
          </p:cNvPr>
          <p:cNvSpPr txBox="1"/>
          <p:nvPr/>
        </p:nvSpPr>
        <p:spPr>
          <a:xfrm>
            <a:off x="1165253" y="1691735"/>
            <a:ext cx="9896448" cy="53707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000" b="1">
                <a:solidFill>
                  <a:schemeClr val="tx2"/>
                </a:solidFill>
              </a:rPr>
              <a:t>1. Des tensions sur les approvisionnements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b="1"/>
              <a:t>Inflation des prix 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b="1"/>
              <a:t>Compétition d’usages </a:t>
            </a:r>
            <a:r>
              <a:rPr lang="fr-FR" sz="2000"/>
              <a:t>avec les secteurs civils et/ou les alliés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b="1"/>
              <a:t>Baisse des approvisionnements </a:t>
            </a:r>
            <a:r>
              <a:rPr lang="fr-FR" sz="2000"/>
              <a:t>sur les énergies fossiles et ses dérivés (produits chimiques, plastiques etc.)</a:t>
            </a:r>
          </a:p>
          <a:p>
            <a:pPr algn="just">
              <a:spcAft>
                <a:spcPts val="600"/>
              </a:spcAft>
            </a:pPr>
            <a:endParaRPr lang="fr-FR" sz="140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fr-FR" sz="2000" b="1">
                <a:solidFill>
                  <a:schemeClr val="tx2"/>
                </a:solidFill>
              </a:rPr>
              <a:t>2. Des risques de divergence avec un monde civil en transition</a:t>
            </a:r>
            <a:endParaRPr lang="fr-FR" sz="2000">
              <a:solidFill>
                <a:schemeClr val="tx2"/>
              </a:solidFill>
            </a:endParaRPr>
          </a:p>
          <a:p>
            <a:pPr algn="just">
              <a:spcAft>
                <a:spcPts val="600"/>
              </a:spcAft>
            </a:pPr>
            <a:r>
              <a:rPr lang="fr-FR" sz="2000"/>
              <a:t>Ce décalage pourrait fragiliser à terme :</a:t>
            </a:r>
          </a:p>
          <a:p>
            <a:pPr marL="360045" indent="-276225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/>
              <a:t>Les </a:t>
            </a:r>
            <a:r>
              <a:rPr lang="fr-FR" sz="2000" b="1"/>
              <a:t>compétences industrielles</a:t>
            </a:r>
          </a:p>
          <a:p>
            <a:pPr marL="360045" indent="-276225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/>
              <a:t>Les </a:t>
            </a:r>
            <a:r>
              <a:rPr lang="fr-FR" sz="2000" b="1"/>
              <a:t>approvisionnements en matières dérivées du pétrole</a:t>
            </a:r>
            <a:r>
              <a:rPr lang="fr-FR" sz="2000"/>
              <a:t> et </a:t>
            </a:r>
            <a:r>
              <a:rPr lang="fr-FR" sz="2000" b="1"/>
              <a:t>équipements industriels </a:t>
            </a:r>
            <a:r>
              <a:rPr lang="fr-FR" sz="2000"/>
              <a:t>spécifiques</a:t>
            </a:r>
          </a:p>
          <a:p>
            <a:pPr marL="360045" indent="-276225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/>
              <a:t>Les </a:t>
            </a:r>
            <a:r>
              <a:rPr lang="fr-FR" sz="2000" b="1"/>
              <a:t>infrastructures fossiles </a:t>
            </a:r>
            <a:r>
              <a:rPr lang="fr-FR" sz="2000"/>
              <a:t>(stations services, stockage pétrolier etc.)</a:t>
            </a:r>
          </a:p>
          <a:p>
            <a:pPr marL="360045" indent="-276225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fr-FR" sz="2000"/>
          </a:p>
          <a:p>
            <a:pPr marL="83820" algn="just">
              <a:spcAft>
                <a:spcPts val="600"/>
              </a:spcAft>
            </a:pPr>
            <a:endParaRPr lang="fr-FR" sz="2000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D6BF4373-B58E-0541-1226-80FCC1CA6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253" y="273457"/>
            <a:ext cx="7839852" cy="641898"/>
          </a:xfrm>
        </p:spPr>
        <p:txBody>
          <a:bodyPr>
            <a:noAutofit/>
          </a:bodyPr>
          <a:lstStyle/>
          <a:p>
            <a:r>
              <a:rPr lang="fr-FR" sz="2400">
                <a:solidFill>
                  <a:srgbClr val="0009B5"/>
                </a:solidFill>
              </a:rPr>
              <a:t>Dépendance aux énergies fossiles : quelles conséquences pour le secteur de la défense ?</a:t>
            </a:r>
          </a:p>
        </p:txBody>
      </p:sp>
    </p:spTree>
    <p:extLst>
      <p:ext uri="{BB962C8B-B14F-4D97-AF65-F5344CB8AC3E}">
        <p14:creationId xmlns:p14="http://schemas.microsoft.com/office/powerpoint/2010/main" val="26022946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4CF1C-C55D-2CC7-43EE-98879E8C1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075688BA-610E-110F-E833-C78CA0851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252" y="256550"/>
            <a:ext cx="7479215" cy="641898"/>
          </a:xfrm>
        </p:spPr>
        <p:txBody>
          <a:bodyPr>
            <a:normAutofit fontScale="90000"/>
          </a:bodyPr>
          <a:lstStyle/>
          <a:p>
            <a:r>
              <a:rPr lang="fr-FR" sz="2800"/>
              <a:t>Quel futur énergétique pour les armées et la BITD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7558D37-7A3E-3F52-6322-F949174757EA}"/>
              </a:ext>
            </a:extLst>
          </p:cNvPr>
          <p:cNvSpPr txBox="1"/>
          <p:nvPr/>
        </p:nvSpPr>
        <p:spPr>
          <a:xfrm>
            <a:off x="1165252" y="1488528"/>
            <a:ext cx="9498938" cy="4170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fr-FR" b="1">
                <a:solidFill>
                  <a:schemeClr val="tx2"/>
                </a:solidFill>
              </a:rPr>
              <a:t>On observe :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/>
              <a:t>Une </a:t>
            </a:r>
            <a:r>
              <a:rPr lang="fr-FR" b="1"/>
              <a:t>augmentation de l’intensité énergétique des forces </a:t>
            </a:r>
            <a:r>
              <a:rPr lang="fr-FR"/>
              <a:t>(</a:t>
            </a:r>
            <a:r>
              <a:rPr lang="fr-FR" i="1"/>
              <a:t>i.e. </a:t>
            </a:r>
            <a:r>
              <a:rPr lang="fr-FR"/>
              <a:t>quantité d’énergie mobilisée par unité physique)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b="1"/>
              <a:t>L’essor de nouvelles technologies et domaines </a:t>
            </a:r>
            <a:r>
              <a:rPr lang="fr-FR"/>
              <a:t>(systèmes autonomes, numérisation, data, spatial etc.).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/>
              <a:t>Une augmentation </a:t>
            </a:r>
            <a:r>
              <a:rPr lang="fr-FR" b="1"/>
              <a:t>des moyens des armées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/>
              <a:t>Pour la BITD, </a:t>
            </a:r>
            <a:r>
              <a:rPr lang="fr-FR" b="1"/>
              <a:t>une augmentation des volumes </a:t>
            </a:r>
            <a:r>
              <a:rPr lang="fr-FR"/>
              <a:t>de production</a:t>
            </a:r>
            <a:endParaRPr lang="fr-FR" b="1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fr-FR" b="1" i="1">
                <a:solidFill>
                  <a:schemeClr val="tx2"/>
                </a:solidFill>
              </a:rPr>
              <a:t>+ Tensions sur les approvisionnements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fr-FR" b="1" i="1">
                <a:solidFill>
                  <a:schemeClr val="tx2"/>
                </a:solidFill>
              </a:rPr>
              <a:t>+ Des risques de divergence avec un monde civil en transition</a:t>
            </a:r>
            <a:endParaRPr lang="fr-FR" i="1">
              <a:solidFill>
                <a:schemeClr val="tx2"/>
              </a:solidFill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fr-FR" b="1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288BFD80-2E86-2AA0-E6F4-5A76BF28F3AD}"/>
              </a:ext>
            </a:extLst>
          </p:cNvPr>
          <p:cNvSpPr/>
          <p:nvPr/>
        </p:nvSpPr>
        <p:spPr>
          <a:xfrm>
            <a:off x="1527810" y="5462999"/>
            <a:ext cx="4460240" cy="832946"/>
          </a:xfrm>
          <a:prstGeom prst="roundRect">
            <a:avLst/>
          </a:prstGeom>
          <a:solidFill>
            <a:schemeClr val="tx2"/>
          </a:solidFill>
          <a:ln>
            <a:solidFill>
              <a:srgbClr val="0009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>
                <a:solidFill>
                  <a:schemeClr val="bg1"/>
                </a:solidFill>
              </a:rPr>
              <a:t>Quel futur énergétique pour les armées et la BITD ?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E8A63C4-D6C5-FDCD-80F0-F3BBCADDD327}"/>
              </a:ext>
            </a:extLst>
          </p:cNvPr>
          <p:cNvSpPr/>
          <p:nvPr/>
        </p:nvSpPr>
        <p:spPr>
          <a:xfrm>
            <a:off x="6566508" y="5462999"/>
            <a:ext cx="4460240" cy="832946"/>
          </a:xfrm>
          <a:prstGeom prst="roundRect">
            <a:avLst/>
          </a:prstGeom>
          <a:solidFill>
            <a:schemeClr val="tx2"/>
          </a:solidFill>
          <a:ln>
            <a:solidFill>
              <a:srgbClr val="0009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/>
              <a:t>A éclairer dans la suite du programme DEFENDRE</a:t>
            </a: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F37083BB-116B-47D2-5127-ADAF947B362E}"/>
              </a:ext>
            </a:extLst>
          </p:cNvPr>
          <p:cNvCxnSpPr>
            <a:stCxn id="18" idx="3"/>
            <a:endCxn id="23" idx="1"/>
          </p:cNvCxnSpPr>
          <p:nvPr/>
        </p:nvCxnSpPr>
        <p:spPr>
          <a:xfrm>
            <a:off x="5988050" y="5879472"/>
            <a:ext cx="578458" cy="0"/>
          </a:xfrm>
          <a:prstGeom prst="straightConnector1">
            <a:avLst/>
          </a:prstGeom>
          <a:ln w="57150">
            <a:solidFill>
              <a:schemeClr val="tx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0476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20E07E-2E45-6F3F-A23C-1F040E9D9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36931B-1B3C-A49F-62C6-F07616E6D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4040" y="346090"/>
            <a:ext cx="7122221" cy="641898"/>
          </a:xfrm>
        </p:spPr>
        <p:txBody>
          <a:bodyPr>
            <a:noAutofit/>
          </a:bodyPr>
          <a:lstStyle/>
          <a:p>
            <a:r>
              <a:rPr lang="fr-FR"/>
              <a:t>É</a:t>
            </a:r>
            <a:r>
              <a:rPr lang="fr-FR">
                <a:solidFill>
                  <a:srgbClr val="0009B5"/>
                </a:solidFill>
              </a:rPr>
              <a:t>léments à retenir</a:t>
            </a:r>
          </a:p>
        </p:txBody>
      </p:sp>
      <p:sp>
        <p:nvSpPr>
          <p:cNvPr id="6" name="Google Shape;500;p15">
            <a:extLst>
              <a:ext uri="{FF2B5EF4-FFF2-40B4-BE49-F238E27FC236}">
                <a16:creationId xmlns:a16="http://schemas.microsoft.com/office/drawing/2014/main" id="{509861F8-1503-907E-03F4-E058BB8E1AA2}"/>
              </a:ext>
            </a:extLst>
          </p:cNvPr>
          <p:cNvSpPr txBox="1"/>
          <p:nvPr/>
        </p:nvSpPr>
        <p:spPr>
          <a:xfrm>
            <a:off x="2206679" y="1909874"/>
            <a:ext cx="8811281" cy="470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spcAft>
                <a:spcPts val="4800"/>
              </a:spcAft>
            </a:pPr>
            <a:r>
              <a:rPr lang="fr-FR" sz="2000" b="1"/>
              <a:t>Les</a:t>
            </a:r>
            <a:r>
              <a:rPr lang="fr-FR" sz="2000" b="1">
                <a:solidFill>
                  <a:schemeClr val="tx2"/>
                </a:solidFill>
              </a:rPr>
              <a:t> flux énergétiques sont consubstantiels </a:t>
            </a:r>
            <a:r>
              <a:rPr lang="fr-FR" sz="2000" b="1"/>
              <a:t>au fonctionnement </a:t>
            </a:r>
            <a:r>
              <a:rPr lang="fr-FR" sz="2000" b="1">
                <a:solidFill>
                  <a:schemeClr val="tx2"/>
                </a:solidFill>
              </a:rPr>
              <a:t>des armées </a:t>
            </a:r>
            <a:r>
              <a:rPr lang="fr-FR" sz="2000" b="1"/>
              <a:t>et </a:t>
            </a:r>
            <a:r>
              <a:rPr lang="fr-FR" sz="2000" b="1">
                <a:solidFill>
                  <a:schemeClr val="tx2"/>
                </a:solidFill>
              </a:rPr>
              <a:t>de la base industrielle et technologique de défense.</a:t>
            </a:r>
            <a:endParaRPr lang="fr-FR" sz="2000">
              <a:solidFill>
                <a:schemeClr val="tx2"/>
              </a:solidFill>
            </a:endParaRPr>
          </a:p>
          <a:p>
            <a:pPr algn="just">
              <a:spcAft>
                <a:spcPts val="4800"/>
              </a:spcAft>
            </a:pPr>
            <a:r>
              <a:rPr lang="fr-FR" sz="2000" b="1"/>
              <a:t>Le secteur est </a:t>
            </a:r>
            <a:r>
              <a:rPr lang="fr-FR" sz="2000" b="1">
                <a:solidFill>
                  <a:schemeClr val="tx2"/>
                </a:solidFill>
              </a:rPr>
              <a:t>fortement dépendant des énergies fossiles importées.</a:t>
            </a:r>
            <a:endParaRPr lang="fr-FR" sz="2000">
              <a:solidFill>
                <a:schemeClr val="tx2"/>
              </a:solidFill>
            </a:endParaRPr>
          </a:p>
          <a:p>
            <a:pPr algn="just">
              <a:spcAft>
                <a:spcPts val="4800"/>
              </a:spcAft>
            </a:pPr>
            <a:r>
              <a:rPr lang="fr-FR" sz="2000" b="1"/>
              <a:t>Une transition trop lente créerait un </a:t>
            </a:r>
            <a:r>
              <a:rPr lang="fr-FR" sz="2000" b="1">
                <a:solidFill>
                  <a:schemeClr val="tx2"/>
                </a:solidFill>
              </a:rPr>
              <a:t>risque de divergence </a:t>
            </a:r>
            <a:r>
              <a:rPr lang="fr-FR" sz="2000" b="1"/>
              <a:t>avec le </a:t>
            </a:r>
            <a:r>
              <a:rPr lang="fr-FR" sz="2000" b="1">
                <a:solidFill>
                  <a:schemeClr val="tx2"/>
                </a:solidFill>
              </a:rPr>
              <a:t>monde civil en mutation.</a:t>
            </a:r>
            <a:endParaRPr lang="fr-FR" sz="2000">
              <a:solidFill>
                <a:schemeClr val="tx2"/>
              </a:solidFill>
            </a:endParaRPr>
          </a:p>
          <a:p>
            <a:pPr algn="just">
              <a:spcAft>
                <a:spcPts val="4800"/>
              </a:spcAft>
            </a:pPr>
            <a:r>
              <a:rPr lang="fr-FR" sz="2000" b="1"/>
              <a:t>Une</a:t>
            </a:r>
            <a:r>
              <a:rPr lang="fr-FR" sz="2000" b="1">
                <a:solidFill>
                  <a:schemeClr val="tx2"/>
                </a:solidFill>
              </a:rPr>
              <a:t> tendance à l’augmentation des besoins en énergie </a:t>
            </a:r>
            <a:r>
              <a:rPr lang="fr-FR" sz="2000" b="1"/>
              <a:t>et ses conséquences à explorer.</a:t>
            </a:r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E9D0A193-BFC7-28D6-71EC-2E3CFA3CA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040" y="1798939"/>
            <a:ext cx="865773" cy="855656"/>
          </a:xfrm>
          <a:prstGeom prst="rect">
            <a:avLst/>
          </a:prstGeom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F6DA088F-0708-AE14-F973-495B26D66B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88949" y="5240628"/>
            <a:ext cx="1317730" cy="691376"/>
          </a:xfrm>
          <a:prstGeom prst="rect">
            <a:avLst/>
          </a:prstGeom>
        </p:spPr>
      </p:pic>
      <p:pic>
        <p:nvPicPr>
          <p:cNvPr id="9" name="Picture 16">
            <a:extLst>
              <a:ext uri="{FF2B5EF4-FFF2-40B4-BE49-F238E27FC236}">
                <a16:creationId xmlns:a16="http://schemas.microsoft.com/office/drawing/2014/main" id="{959019AD-A91D-0484-F370-1FBDB4B629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3942" y="2977118"/>
            <a:ext cx="825968" cy="588154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3B85C119-CEC6-56C6-5599-89212E6496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3942" y="3980055"/>
            <a:ext cx="739477" cy="855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661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67;p6">
            <a:extLst>
              <a:ext uri="{FF2B5EF4-FFF2-40B4-BE49-F238E27FC236}">
                <a16:creationId xmlns:a16="http://schemas.microsoft.com/office/drawing/2014/main" id="{F2370D57-121D-4D9E-9068-27AA2765A616}"/>
              </a:ext>
            </a:extLst>
          </p:cNvPr>
          <p:cNvSpPr txBox="1"/>
          <p:nvPr/>
        </p:nvSpPr>
        <p:spPr>
          <a:xfrm>
            <a:off x="7716793" y="2937510"/>
            <a:ext cx="4326693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-FR" sz="2000">
                <a:sym typeface="Public Sans"/>
              </a:rPr>
              <a:t>De l'autre, la contraction inéluctable de l'approvisionnement pétrolier nécessite de l'anticiper, donc de </a:t>
            </a:r>
            <a:r>
              <a:rPr lang="fr-FR" sz="2000" b="1">
                <a:sym typeface="Public Sans"/>
              </a:rPr>
              <a:t>réduire la consommation de pétrole </a:t>
            </a:r>
            <a:r>
              <a:rPr lang="fr-FR" sz="2000">
                <a:sym typeface="Public Sans"/>
              </a:rPr>
              <a:t>avant qu'elle ne diminue de force</a:t>
            </a:r>
            <a:endParaRPr sz="2000">
              <a:sym typeface="Public Sans"/>
            </a:endParaRPr>
          </a:p>
        </p:txBody>
      </p:sp>
      <p:sp>
        <p:nvSpPr>
          <p:cNvPr id="22" name="Google Shape;268;p6">
            <a:extLst>
              <a:ext uri="{FF2B5EF4-FFF2-40B4-BE49-F238E27FC236}">
                <a16:creationId xmlns:a16="http://schemas.microsoft.com/office/drawing/2014/main" id="{286040E9-2366-4D04-A39D-E34BABC262E7}"/>
              </a:ext>
            </a:extLst>
          </p:cNvPr>
          <p:cNvSpPr/>
          <p:nvPr/>
        </p:nvSpPr>
        <p:spPr>
          <a:xfrm>
            <a:off x="502103" y="3746562"/>
            <a:ext cx="3660300" cy="1617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-FR" sz="2000">
                <a:sym typeface="Public Sans"/>
              </a:rPr>
              <a:t>D'un côté, le changement climatique nous engage à </a:t>
            </a:r>
            <a:r>
              <a:rPr lang="fr-FR" sz="2000" b="1">
                <a:solidFill>
                  <a:schemeClr val="accent2"/>
                </a:solidFill>
                <a:sym typeface="Public Sans"/>
              </a:rPr>
              <a:t>réduire nos émissions </a:t>
            </a:r>
            <a:endParaRPr lang="en-US" sz="2000" b="1">
              <a:solidFill>
                <a:schemeClr val="accent2"/>
              </a:solidFill>
              <a:cs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-FR" sz="2000" b="1">
                <a:solidFill>
                  <a:schemeClr val="accent2"/>
                </a:solidFill>
                <a:sym typeface="Public Sans"/>
              </a:rPr>
              <a:t>de gaz à effet de serre</a:t>
            </a:r>
            <a:r>
              <a:rPr lang="fr-FR" sz="2000" b="1">
                <a:sym typeface="Public Sans"/>
              </a:rPr>
              <a:t> </a:t>
            </a:r>
            <a:r>
              <a:rPr lang="fr-FR" sz="2000">
                <a:sym typeface="Public Sans"/>
              </a:rPr>
              <a:t>pour réduire son intensité</a:t>
            </a:r>
            <a:r>
              <a:rPr lang="fr-FR" sz="2000">
                <a:latin typeface="+mj-lt"/>
                <a:sym typeface="Public Sans"/>
              </a:rPr>
              <a:t>.</a:t>
            </a:r>
            <a:endParaRPr sz="2000" b="0" i="0" u="none" strike="noStrike" cap="none">
              <a:solidFill>
                <a:srgbClr val="000000"/>
              </a:solidFill>
              <a:latin typeface="+mj-lt"/>
              <a:ea typeface="Public Sans"/>
              <a:cs typeface="Public Sans"/>
              <a:sym typeface="Public Sans"/>
            </a:endParaRPr>
          </a:p>
        </p:txBody>
      </p:sp>
      <p:pic>
        <p:nvPicPr>
          <p:cNvPr id="23" name="Google Shape;272;p6" title="Atlas2050_Illu_11.png">
            <a:extLst>
              <a:ext uri="{FF2B5EF4-FFF2-40B4-BE49-F238E27FC236}">
                <a16:creationId xmlns:a16="http://schemas.microsoft.com/office/drawing/2014/main" id="{0D34DCEC-A0F9-4CA6-94DA-EC10013E1D5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28284" y="1457753"/>
            <a:ext cx="3557550" cy="4885673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Titre 11">
            <a:extLst>
              <a:ext uri="{FF2B5EF4-FFF2-40B4-BE49-F238E27FC236}">
                <a16:creationId xmlns:a16="http://schemas.microsoft.com/office/drawing/2014/main" id="{F7FFB926-5E20-CA0F-371D-3B432BD3F22C}"/>
              </a:ext>
            </a:extLst>
          </p:cNvPr>
          <p:cNvSpPr>
            <a:spLocks noGrp="1"/>
          </p:cNvSpPr>
          <p:nvPr/>
        </p:nvSpPr>
        <p:spPr>
          <a:xfrm>
            <a:off x="1474814" y="510888"/>
            <a:ext cx="10310981" cy="6418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La double contrainte carbone</a:t>
            </a:r>
          </a:p>
        </p:txBody>
      </p:sp>
      <p:sp>
        <p:nvSpPr>
          <p:cNvPr id="26" name="Google Shape;224;g215458a6e9d_7_610">
            <a:extLst>
              <a:ext uri="{FF2B5EF4-FFF2-40B4-BE49-F238E27FC236}">
                <a16:creationId xmlns:a16="http://schemas.microsoft.com/office/drawing/2014/main" id="{663FB8E8-B4D5-D327-8BA3-0F8645C8E046}"/>
              </a:ext>
            </a:extLst>
          </p:cNvPr>
          <p:cNvSpPr txBox="1"/>
          <p:nvPr/>
        </p:nvSpPr>
        <p:spPr>
          <a:xfrm>
            <a:off x="504392" y="5363220"/>
            <a:ext cx="1946151" cy="65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 anchor="t">
            <a:sp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600" b="0" i="0" u="none" strike="noStrike" cap="none">
                <a:solidFill>
                  <a:schemeClr val="accent2"/>
                </a:solidFill>
                <a:latin typeface="Public Sans Bold"/>
                <a:ea typeface="Public Sans Bold"/>
                <a:cs typeface="Public Sans Bold"/>
                <a:sym typeface="Public Sans Bold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sym typeface="Public Sans Bold"/>
              </a:rPr>
              <a:t>CLIMAT</a:t>
            </a:r>
            <a:endParaRPr lang="en-US" sz="36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  <p:sp>
        <p:nvSpPr>
          <p:cNvPr id="29" name="Google Shape;225;g215458a6e9d_7_610">
            <a:extLst>
              <a:ext uri="{FF2B5EF4-FFF2-40B4-BE49-F238E27FC236}">
                <a16:creationId xmlns:a16="http://schemas.microsoft.com/office/drawing/2014/main" id="{E54BA065-3A05-491B-9763-42CEFA5BA2B0}"/>
              </a:ext>
            </a:extLst>
          </p:cNvPr>
          <p:cNvSpPr txBox="1"/>
          <p:nvPr/>
        </p:nvSpPr>
        <p:spPr>
          <a:xfrm>
            <a:off x="7712686" y="2272229"/>
            <a:ext cx="2587251" cy="65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 anchor="t">
            <a:sp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600" b="0" i="0" u="none" strike="noStrike" cap="none">
                <a:solidFill>
                  <a:schemeClr val="accent2"/>
                </a:solidFill>
                <a:latin typeface="Public Sans Bold"/>
                <a:ea typeface="Public Sans Bold"/>
                <a:cs typeface="Public Sans Bold"/>
                <a:sym typeface="Public Sans Bold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sym typeface="Public Sans Bold"/>
              </a:rPr>
              <a:t>ÉNERGIE</a:t>
            </a:r>
            <a:endParaRPr lang="en-US" sz="3600" b="1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322754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8255E-2900-542B-BE71-7C14A792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60EA22E-D147-3CCB-DA31-245D4EF63A59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013174" y="2534109"/>
            <a:ext cx="4540526" cy="1302809"/>
          </a:xfrm>
        </p:spPr>
        <p:txBody>
          <a:bodyPr/>
          <a:lstStyle/>
          <a:p>
            <a:r>
              <a:rPr lang="fr-FR"/>
              <a:t>Matières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293EF80C-5FC4-3D6A-EC43-437BA72E2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999" y="3836918"/>
            <a:ext cx="5617029" cy="72555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>
                <a:solidFill>
                  <a:schemeClr val="tx2"/>
                </a:solidFill>
              </a:rPr>
              <a:t>Quels usages, quelles dépendances ?</a:t>
            </a:r>
            <a:endParaRPr lang="fr-FR">
              <a:solidFill>
                <a:schemeClr val="tx2"/>
              </a:solidFill>
              <a:cs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974E6D6-C060-BB1A-15E9-3178612B7E6B}"/>
              </a:ext>
            </a:extLst>
          </p:cNvPr>
          <p:cNvSpPr/>
          <p:nvPr/>
        </p:nvSpPr>
        <p:spPr>
          <a:xfrm>
            <a:off x="0" y="6305551"/>
            <a:ext cx="12192000" cy="5524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924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DBF07-AEB4-7CC5-A1A3-8A2ADCCB6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1B0A40BC-AC10-4093-60E2-27D8E93EC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252" y="377200"/>
            <a:ext cx="7479215" cy="641898"/>
          </a:xfrm>
        </p:spPr>
        <p:txBody>
          <a:bodyPr>
            <a:normAutofit/>
          </a:bodyPr>
          <a:lstStyle/>
          <a:p>
            <a:r>
              <a:rPr lang="fr-FR" sz="2800"/>
              <a:t>Les métaux : définition et périmètre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FF6B86C-8BE5-9684-ABB0-17B7043B11BD}"/>
              </a:ext>
            </a:extLst>
          </p:cNvPr>
          <p:cNvSpPr/>
          <p:nvPr/>
        </p:nvSpPr>
        <p:spPr>
          <a:xfrm>
            <a:off x="727736" y="2054582"/>
            <a:ext cx="10561570" cy="162587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6BF5F7-48CB-8EF6-54A6-03F050EE7F5B}"/>
              </a:ext>
            </a:extLst>
          </p:cNvPr>
          <p:cNvSpPr/>
          <p:nvPr/>
        </p:nvSpPr>
        <p:spPr>
          <a:xfrm>
            <a:off x="1340076" y="2010233"/>
            <a:ext cx="9517250" cy="4256277"/>
          </a:xfrm>
          <a:prstGeom prst="rect">
            <a:avLst/>
          </a:prstGeom>
          <a:solidFill>
            <a:srgbClr val="BDC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1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/>
              </a:rPr>
              <a:t>  Matière première</a:t>
            </a:r>
            <a:endParaRPr kumimoji="0" lang="fr-FR" sz="2400" b="1" i="0" u="none" strike="noStrike" kern="100" cap="none" spc="0" normalizeH="0" baseline="0" noProof="0">
              <a:ln>
                <a:noFill/>
              </a:ln>
              <a:solidFill>
                <a:srgbClr val="191919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6146BFF-1487-DDC4-7F0A-6176DD2F0B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909" y="3417455"/>
            <a:ext cx="1443182" cy="14431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0238A08-FCA7-609D-6A15-79553BFC24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3410" y="3423228"/>
            <a:ext cx="1443182" cy="14431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55C4EDA-7FBD-2879-18B1-1C9C569FFA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7911" y="3429000"/>
            <a:ext cx="1443182" cy="14431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632ED1-4DC3-2319-7AE4-6BCB60BC70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3955" y="3434773"/>
            <a:ext cx="1443182" cy="14431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7512E3D-CDAC-7D5C-4A4D-B12128C5F7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78456" y="3417454"/>
            <a:ext cx="1489363" cy="144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E0836-018E-278C-5065-EFB1B6825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BB80D5-20A5-C014-FCB1-CE77D0F1A3F7}"/>
              </a:ext>
            </a:extLst>
          </p:cNvPr>
          <p:cNvSpPr/>
          <p:nvPr/>
        </p:nvSpPr>
        <p:spPr>
          <a:xfrm>
            <a:off x="727736" y="2054582"/>
            <a:ext cx="10561570" cy="162587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F2E317-711F-E475-6300-0C64B2F572E7}"/>
              </a:ext>
            </a:extLst>
          </p:cNvPr>
          <p:cNvSpPr/>
          <p:nvPr/>
        </p:nvSpPr>
        <p:spPr>
          <a:xfrm>
            <a:off x="1340076" y="2010233"/>
            <a:ext cx="9517250" cy="4256277"/>
          </a:xfrm>
          <a:prstGeom prst="rect">
            <a:avLst/>
          </a:prstGeom>
          <a:solidFill>
            <a:srgbClr val="BDC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1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/>
              </a:rPr>
              <a:t>  Matière première</a:t>
            </a:r>
            <a:endParaRPr kumimoji="0" lang="fr-FR" sz="2400" b="1" i="0" u="none" strike="noStrike" kern="100" cap="none" spc="0" normalizeH="0" baseline="0" noProof="0">
              <a:ln>
                <a:noFill/>
              </a:ln>
              <a:solidFill>
                <a:srgbClr val="191919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9FA800-157F-2E3C-333E-65DB3FE23F13}"/>
              </a:ext>
            </a:extLst>
          </p:cNvPr>
          <p:cNvSpPr/>
          <p:nvPr/>
        </p:nvSpPr>
        <p:spPr>
          <a:xfrm>
            <a:off x="1563274" y="2473227"/>
            <a:ext cx="9065452" cy="3474286"/>
          </a:xfrm>
          <a:prstGeom prst="rect">
            <a:avLst/>
          </a:prstGeom>
          <a:solidFill>
            <a:srgbClr val="7B82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1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/>
              </a:rPr>
              <a:t> Minerai</a:t>
            </a:r>
            <a:endParaRPr kumimoji="0" lang="fr-FR" sz="2400" b="1" i="0" u="none" strike="noStrike" kern="100" cap="none" spc="0" normalizeH="0" baseline="0" noProof="0">
              <a:ln>
                <a:noFill/>
              </a:ln>
              <a:solidFill>
                <a:srgbClr val="191919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Arial"/>
            </a:endParaRPr>
          </a:p>
        </p:txBody>
      </p:sp>
      <p:sp>
        <p:nvSpPr>
          <p:cNvPr id="10" name="Titre 11">
            <a:extLst>
              <a:ext uri="{FF2B5EF4-FFF2-40B4-BE49-F238E27FC236}">
                <a16:creationId xmlns:a16="http://schemas.microsoft.com/office/drawing/2014/main" id="{10270DE2-AA52-2986-701C-4E0E0FDD1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252" y="377200"/>
            <a:ext cx="7479215" cy="641898"/>
          </a:xfrm>
        </p:spPr>
        <p:txBody>
          <a:bodyPr>
            <a:normAutofit/>
          </a:bodyPr>
          <a:lstStyle/>
          <a:p>
            <a:r>
              <a:rPr lang="fr-FR" sz="2800"/>
              <a:t>Les métaux : définition et périmètre </a:t>
            </a:r>
          </a:p>
        </p:txBody>
      </p:sp>
    </p:spTree>
    <p:extLst>
      <p:ext uri="{BB962C8B-B14F-4D97-AF65-F5344CB8AC3E}">
        <p14:creationId xmlns:p14="http://schemas.microsoft.com/office/powerpoint/2010/main" val="29939279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CB467-0994-FC3F-81A3-82C73D92B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171C99F-F714-F505-D6D2-32C06B4F2A6C}"/>
              </a:ext>
            </a:extLst>
          </p:cNvPr>
          <p:cNvSpPr/>
          <p:nvPr/>
        </p:nvSpPr>
        <p:spPr>
          <a:xfrm>
            <a:off x="727736" y="2054582"/>
            <a:ext cx="10561570" cy="162587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98D98D-93FD-AB11-B1D3-03FBF4654C0A}"/>
              </a:ext>
            </a:extLst>
          </p:cNvPr>
          <p:cNvSpPr/>
          <p:nvPr/>
        </p:nvSpPr>
        <p:spPr>
          <a:xfrm>
            <a:off x="1340076" y="2010233"/>
            <a:ext cx="9517250" cy="4256277"/>
          </a:xfrm>
          <a:prstGeom prst="rect">
            <a:avLst/>
          </a:prstGeom>
          <a:solidFill>
            <a:srgbClr val="BDC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1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/>
              </a:rPr>
              <a:t>  Matière première</a:t>
            </a:r>
            <a:endParaRPr kumimoji="0" lang="fr-FR" sz="2400" b="1" i="0" u="none" strike="noStrike" kern="100" cap="none" spc="0" normalizeH="0" baseline="0" noProof="0">
              <a:ln>
                <a:noFill/>
              </a:ln>
              <a:solidFill>
                <a:srgbClr val="191919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8861065-4F10-312D-126B-45EE0B630852}"/>
              </a:ext>
            </a:extLst>
          </p:cNvPr>
          <p:cNvSpPr/>
          <p:nvPr/>
        </p:nvSpPr>
        <p:spPr>
          <a:xfrm>
            <a:off x="1563274" y="2473227"/>
            <a:ext cx="9065452" cy="3474286"/>
          </a:xfrm>
          <a:prstGeom prst="rect">
            <a:avLst/>
          </a:prstGeom>
          <a:solidFill>
            <a:srgbClr val="7B82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1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/>
              </a:rPr>
              <a:t> Minerai</a:t>
            </a:r>
            <a:endParaRPr kumimoji="0" lang="fr-FR" sz="2400" b="1" i="0" u="none" strike="noStrike" kern="100" cap="none" spc="0" normalizeH="0" baseline="0" noProof="0">
              <a:ln>
                <a:noFill/>
              </a:ln>
              <a:solidFill>
                <a:srgbClr val="191919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Arial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2F64B6-6207-5911-67B2-69B6B8490814}"/>
              </a:ext>
            </a:extLst>
          </p:cNvPr>
          <p:cNvSpPr/>
          <p:nvPr/>
        </p:nvSpPr>
        <p:spPr>
          <a:xfrm>
            <a:off x="1752607" y="2892541"/>
            <a:ext cx="8680176" cy="2725358"/>
          </a:xfrm>
          <a:prstGeom prst="rect">
            <a:avLst/>
          </a:prstGeom>
          <a:solidFill>
            <a:srgbClr val="3A43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1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/>
              </a:rPr>
              <a:t> Minéral</a:t>
            </a:r>
            <a:endParaRPr kumimoji="0" lang="fr-FR" sz="2400" b="1" i="0" u="none" strike="noStrike" kern="100" cap="none" spc="0" normalizeH="0" baseline="0" noProof="0">
              <a:ln>
                <a:noFill/>
              </a:ln>
              <a:solidFill>
                <a:srgbClr val="191919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Arial"/>
            </a:endParaRPr>
          </a:p>
        </p:txBody>
      </p:sp>
      <p:sp>
        <p:nvSpPr>
          <p:cNvPr id="10" name="Titre 11">
            <a:extLst>
              <a:ext uri="{FF2B5EF4-FFF2-40B4-BE49-F238E27FC236}">
                <a16:creationId xmlns:a16="http://schemas.microsoft.com/office/drawing/2014/main" id="{06C88EF4-A9B9-2584-E811-BE63439CD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252" y="377200"/>
            <a:ext cx="7479215" cy="641898"/>
          </a:xfrm>
        </p:spPr>
        <p:txBody>
          <a:bodyPr>
            <a:normAutofit/>
          </a:bodyPr>
          <a:lstStyle/>
          <a:p>
            <a:r>
              <a:rPr lang="fr-FR" sz="2800"/>
              <a:t>Les métaux : définition et périmètre </a:t>
            </a:r>
          </a:p>
        </p:txBody>
      </p:sp>
    </p:spTree>
    <p:extLst>
      <p:ext uri="{BB962C8B-B14F-4D97-AF65-F5344CB8AC3E}">
        <p14:creationId xmlns:p14="http://schemas.microsoft.com/office/powerpoint/2010/main" val="42038042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E0DFC-1D56-C17E-000F-A0D620343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9001ED1-4B4E-3CDB-88A3-F6CC47C571DF}"/>
              </a:ext>
            </a:extLst>
          </p:cNvPr>
          <p:cNvSpPr/>
          <p:nvPr/>
        </p:nvSpPr>
        <p:spPr>
          <a:xfrm>
            <a:off x="727736" y="2054582"/>
            <a:ext cx="10561570" cy="162587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4A3BEC-F3A7-FA6A-965E-CC9E5895CD2E}"/>
              </a:ext>
            </a:extLst>
          </p:cNvPr>
          <p:cNvSpPr/>
          <p:nvPr/>
        </p:nvSpPr>
        <p:spPr>
          <a:xfrm>
            <a:off x="1340076" y="2010233"/>
            <a:ext cx="9517250" cy="4256277"/>
          </a:xfrm>
          <a:prstGeom prst="rect">
            <a:avLst/>
          </a:prstGeom>
          <a:solidFill>
            <a:srgbClr val="BDC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1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/>
              </a:rPr>
              <a:t>  Matière première</a:t>
            </a:r>
            <a:endParaRPr kumimoji="0" lang="fr-FR" sz="2400" b="1" i="0" u="none" strike="noStrike" kern="100" cap="none" spc="0" normalizeH="0" baseline="0" noProof="0">
              <a:ln>
                <a:noFill/>
              </a:ln>
              <a:solidFill>
                <a:srgbClr val="191919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B413A8-F7DC-8D50-3316-AA173AE25F5E}"/>
              </a:ext>
            </a:extLst>
          </p:cNvPr>
          <p:cNvSpPr/>
          <p:nvPr/>
        </p:nvSpPr>
        <p:spPr>
          <a:xfrm>
            <a:off x="1563274" y="2473227"/>
            <a:ext cx="9065452" cy="3474286"/>
          </a:xfrm>
          <a:prstGeom prst="rect">
            <a:avLst/>
          </a:prstGeom>
          <a:solidFill>
            <a:srgbClr val="7B82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1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/>
              </a:rPr>
              <a:t> Minerai</a:t>
            </a:r>
            <a:endParaRPr kumimoji="0" lang="fr-FR" sz="2400" b="1" i="0" u="none" strike="noStrike" kern="100" cap="none" spc="0" normalizeH="0" baseline="0" noProof="0">
              <a:ln>
                <a:noFill/>
              </a:ln>
              <a:solidFill>
                <a:srgbClr val="191919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Arial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A9EF9C-A4C0-A8BC-F84F-F82BEDDCAE18}"/>
              </a:ext>
            </a:extLst>
          </p:cNvPr>
          <p:cNvSpPr/>
          <p:nvPr/>
        </p:nvSpPr>
        <p:spPr>
          <a:xfrm>
            <a:off x="1752607" y="2892541"/>
            <a:ext cx="8680176" cy="2725358"/>
          </a:xfrm>
          <a:prstGeom prst="rect">
            <a:avLst/>
          </a:prstGeom>
          <a:solidFill>
            <a:srgbClr val="3A43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1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/>
              </a:rPr>
              <a:t> Minéral</a:t>
            </a:r>
            <a:endParaRPr kumimoji="0" lang="fr-FR" sz="2400" b="1" i="0" u="none" strike="noStrike" kern="100" cap="none" spc="0" normalizeH="0" baseline="0" noProof="0">
              <a:ln>
                <a:noFill/>
              </a:ln>
              <a:solidFill>
                <a:srgbClr val="191919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Arial"/>
            </a:endParaRPr>
          </a:p>
        </p:txBody>
      </p:sp>
      <p:sp>
        <p:nvSpPr>
          <p:cNvPr id="11" name="!!transition">
            <a:extLst>
              <a:ext uri="{FF2B5EF4-FFF2-40B4-BE49-F238E27FC236}">
                <a16:creationId xmlns:a16="http://schemas.microsoft.com/office/drawing/2014/main" id="{35A4FA6C-929C-4900-52CD-1F687B798D94}"/>
              </a:ext>
            </a:extLst>
          </p:cNvPr>
          <p:cNvSpPr/>
          <p:nvPr/>
        </p:nvSpPr>
        <p:spPr>
          <a:xfrm>
            <a:off x="1952811" y="3319502"/>
            <a:ext cx="8251372" cy="2102454"/>
          </a:xfrm>
          <a:prstGeom prst="rect">
            <a:avLst/>
          </a:prstGeom>
          <a:solidFill>
            <a:srgbClr val="0009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000" b="1" i="0" u="none" strike="noStrike" kern="1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/>
              </a:rPr>
              <a:t> </a:t>
            </a:r>
            <a:r>
              <a:rPr kumimoji="0" lang="fr-FR" sz="1800" b="1" i="0" u="none" strike="noStrike" kern="1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/>
              </a:rPr>
              <a:t>Métal</a:t>
            </a:r>
            <a:endParaRPr kumimoji="0" lang="fr-FR" sz="1100" b="1" i="0" u="none" strike="noStrike" kern="100" cap="none" spc="0" normalizeH="0" baseline="0" noProof="0">
              <a:ln>
                <a:noFill/>
              </a:ln>
              <a:solidFill>
                <a:srgbClr val="191919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Arial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FC8E664-0DC8-D5B6-1C36-EB77014B7CB3}"/>
              </a:ext>
            </a:extLst>
          </p:cNvPr>
          <p:cNvSpPr/>
          <p:nvPr/>
        </p:nvSpPr>
        <p:spPr>
          <a:xfrm>
            <a:off x="6794605" y="3651746"/>
            <a:ext cx="1177636" cy="284530"/>
          </a:xfrm>
          <a:prstGeom prst="rect">
            <a:avLst/>
          </a:prstGeom>
          <a:solidFill>
            <a:srgbClr val="0009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itre 11">
            <a:extLst>
              <a:ext uri="{FF2B5EF4-FFF2-40B4-BE49-F238E27FC236}">
                <a16:creationId xmlns:a16="http://schemas.microsoft.com/office/drawing/2014/main" id="{7762A68F-B82F-5FA6-1DA6-2631CE6FC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252" y="377200"/>
            <a:ext cx="7479215" cy="641898"/>
          </a:xfrm>
        </p:spPr>
        <p:txBody>
          <a:bodyPr>
            <a:normAutofit/>
          </a:bodyPr>
          <a:lstStyle/>
          <a:p>
            <a:r>
              <a:rPr lang="fr-FR" sz="2800"/>
              <a:t>Les métaux : définition et périmètre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80C223E-7875-9421-4B0F-BE6CB6E94CB8}"/>
              </a:ext>
            </a:extLst>
          </p:cNvPr>
          <p:cNvGrpSpPr/>
          <p:nvPr/>
        </p:nvGrpSpPr>
        <p:grpSpPr>
          <a:xfrm rot="11349566">
            <a:off x="4331431" y="3558128"/>
            <a:ext cx="1652897" cy="1535464"/>
            <a:chOff x="1547899" y="3978610"/>
            <a:chExt cx="1396067" cy="1279591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19D78146-61BE-098A-6712-69D74CB238C4}"/>
                </a:ext>
              </a:extLst>
            </p:cNvPr>
            <p:cNvGrpSpPr/>
            <p:nvPr/>
          </p:nvGrpSpPr>
          <p:grpSpPr>
            <a:xfrm>
              <a:off x="1547899" y="3978610"/>
              <a:ext cx="1396067" cy="1279591"/>
              <a:chOff x="1547899" y="3978610"/>
              <a:chExt cx="1396067" cy="1279591"/>
            </a:xfrm>
          </p:grpSpPr>
          <p:grpSp>
            <p:nvGrpSpPr>
              <p:cNvPr id="15" name="Groupe 14">
                <a:extLst>
                  <a:ext uri="{FF2B5EF4-FFF2-40B4-BE49-F238E27FC236}">
                    <a16:creationId xmlns:a16="http://schemas.microsoft.com/office/drawing/2014/main" id="{1E1505ED-7333-3B3A-5F42-0481D88047EB}"/>
                  </a:ext>
                </a:extLst>
              </p:cNvPr>
              <p:cNvGrpSpPr/>
              <p:nvPr/>
            </p:nvGrpSpPr>
            <p:grpSpPr>
              <a:xfrm rot="19717379">
                <a:off x="1547899" y="4081748"/>
                <a:ext cx="1173293" cy="1176453"/>
                <a:chOff x="1547899" y="4081748"/>
                <a:chExt cx="1173293" cy="1176453"/>
              </a:xfrm>
            </p:grpSpPr>
            <p:sp>
              <p:nvSpPr>
                <p:cNvPr id="25" name="Ellipse 24">
                  <a:extLst>
                    <a:ext uri="{FF2B5EF4-FFF2-40B4-BE49-F238E27FC236}">
                      <a16:creationId xmlns:a16="http://schemas.microsoft.com/office/drawing/2014/main" id="{A037EBC8-3DFE-98D0-0FFB-A4229EA30297}"/>
                    </a:ext>
                  </a:extLst>
                </p:cNvPr>
                <p:cNvSpPr/>
                <p:nvPr/>
              </p:nvSpPr>
              <p:spPr>
                <a:xfrm rot="19826719">
                  <a:off x="1911119" y="5096401"/>
                  <a:ext cx="154095" cy="161800"/>
                </a:xfrm>
                <a:prstGeom prst="ellipse">
                  <a:avLst/>
                </a:prstGeom>
                <a:solidFill>
                  <a:schemeClr val="accent4"/>
                </a:solidFill>
                <a:ln w="6350">
                  <a:solidFill>
                    <a:schemeClr val="accent1">
                      <a:shade val="1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6" name="Ellipse 25">
                  <a:extLst>
                    <a:ext uri="{FF2B5EF4-FFF2-40B4-BE49-F238E27FC236}">
                      <a16:creationId xmlns:a16="http://schemas.microsoft.com/office/drawing/2014/main" id="{410E8C8C-8C7B-1103-3818-EF1F8DAC0035}"/>
                    </a:ext>
                  </a:extLst>
                </p:cNvPr>
                <p:cNvSpPr/>
                <p:nvPr/>
              </p:nvSpPr>
              <p:spPr>
                <a:xfrm rot="19826719">
                  <a:off x="2567097" y="4717804"/>
                  <a:ext cx="154095" cy="161800"/>
                </a:xfrm>
                <a:prstGeom prst="ellipse">
                  <a:avLst/>
                </a:prstGeom>
                <a:solidFill>
                  <a:schemeClr val="accent4"/>
                </a:solidFill>
                <a:ln w="6350">
                  <a:solidFill>
                    <a:schemeClr val="accent1">
                      <a:shade val="1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7" name="Ellipse 26">
                  <a:extLst>
                    <a:ext uri="{FF2B5EF4-FFF2-40B4-BE49-F238E27FC236}">
                      <a16:creationId xmlns:a16="http://schemas.microsoft.com/office/drawing/2014/main" id="{C54A591E-D33B-4583-6114-ED83B39C4197}"/>
                    </a:ext>
                  </a:extLst>
                </p:cNvPr>
                <p:cNvSpPr/>
                <p:nvPr/>
              </p:nvSpPr>
              <p:spPr>
                <a:xfrm rot="19826719">
                  <a:off x="2202569" y="4081748"/>
                  <a:ext cx="154095" cy="161800"/>
                </a:xfrm>
                <a:prstGeom prst="ellipse">
                  <a:avLst/>
                </a:prstGeom>
                <a:solidFill>
                  <a:schemeClr val="accent4"/>
                </a:solidFill>
                <a:ln w="6350">
                  <a:solidFill>
                    <a:schemeClr val="accent1">
                      <a:shade val="1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28" name="Connecteur droit 27">
                  <a:extLst>
                    <a:ext uri="{FF2B5EF4-FFF2-40B4-BE49-F238E27FC236}">
                      <a16:creationId xmlns:a16="http://schemas.microsoft.com/office/drawing/2014/main" id="{6B10BF9F-A6E8-9B19-3751-8A69D2EBCE90}"/>
                    </a:ext>
                  </a:extLst>
                </p:cNvPr>
                <p:cNvCxnSpPr>
                  <a:cxnSpLocks/>
                  <a:stCxn id="32" idx="6"/>
                  <a:endCxn id="27" idx="2"/>
                </p:cNvCxnSpPr>
                <p:nvPr/>
              </p:nvCxnSpPr>
              <p:spPr>
                <a:xfrm flipV="1">
                  <a:off x="1691969" y="4200652"/>
                  <a:ext cx="520625" cy="299189"/>
                </a:xfrm>
                <a:prstGeom prst="line">
                  <a:avLst/>
                </a:prstGeom>
                <a:ln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Connecteur droit 28">
                  <a:extLst>
                    <a:ext uri="{FF2B5EF4-FFF2-40B4-BE49-F238E27FC236}">
                      <a16:creationId xmlns:a16="http://schemas.microsoft.com/office/drawing/2014/main" id="{4B059143-3D01-ABC6-8E41-7617F359E7EF}"/>
                    </a:ext>
                  </a:extLst>
                </p:cNvPr>
                <p:cNvCxnSpPr>
                  <a:cxnSpLocks/>
                  <a:stCxn id="25" idx="6"/>
                  <a:endCxn id="26" idx="2"/>
                </p:cNvCxnSpPr>
                <p:nvPr/>
              </p:nvCxnSpPr>
              <p:spPr>
                <a:xfrm flipV="1">
                  <a:off x="2055189" y="4836708"/>
                  <a:ext cx="521933" cy="302589"/>
                </a:xfrm>
                <a:prstGeom prst="line">
                  <a:avLst/>
                </a:prstGeom>
                <a:ln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Connecteur droit 29">
                  <a:extLst>
                    <a:ext uri="{FF2B5EF4-FFF2-40B4-BE49-F238E27FC236}">
                      <a16:creationId xmlns:a16="http://schemas.microsoft.com/office/drawing/2014/main" id="{2033E5A9-AB57-8539-4751-E68116C644BA}"/>
                    </a:ext>
                  </a:extLst>
                </p:cNvPr>
                <p:cNvCxnSpPr>
                  <a:cxnSpLocks/>
                  <a:stCxn id="25" idx="0"/>
                </p:cNvCxnSpPr>
                <p:nvPr/>
              </p:nvCxnSpPr>
              <p:spPr>
                <a:xfrm flipH="1" flipV="1">
                  <a:off x="1656542" y="4592822"/>
                  <a:ext cx="291721" cy="514105"/>
                </a:xfrm>
                <a:prstGeom prst="line">
                  <a:avLst/>
                </a:prstGeom>
                <a:ln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Connecteur droit 30">
                  <a:extLst>
                    <a:ext uri="{FF2B5EF4-FFF2-40B4-BE49-F238E27FC236}">
                      <a16:creationId xmlns:a16="http://schemas.microsoft.com/office/drawing/2014/main" id="{03FF5EC6-1AA5-D5AC-7BFB-EC4D426422A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314332" y="4220557"/>
                  <a:ext cx="291721" cy="514105"/>
                </a:xfrm>
                <a:prstGeom prst="line">
                  <a:avLst/>
                </a:prstGeom>
                <a:ln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" name="Ellipse 31">
                  <a:extLst>
                    <a:ext uri="{FF2B5EF4-FFF2-40B4-BE49-F238E27FC236}">
                      <a16:creationId xmlns:a16="http://schemas.microsoft.com/office/drawing/2014/main" id="{AC544016-A3F7-6141-070E-624A3D23BE26}"/>
                    </a:ext>
                  </a:extLst>
                </p:cNvPr>
                <p:cNvSpPr/>
                <p:nvPr/>
              </p:nvSpPr>
              <p:spPr>
                <a:xfrm rot="19826719">
                  <a:off x="1547899" y="4456945"/>
                  <a:ext cx="154095" cy="161800"/>
                </a:xfrm>
                <a:prstGeom prst="ellipse">
                  <a:avLst/>
                </a:prstGeom>
                <a:solidFill>
                  <a:schemeClr val="accent4"/>
                </a:solidFill>
                <a:ln w="6350">
                  <a:solidFill>
                    <a:schemeClr val="accent1">
                      <a:shade val="1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3" name="Ellipse 32">
                  <a:extLst>
                    <a:ext uri="{FF2B5EF4-FFF2-40B4-BE49-F238E27FC236}">
                      <a16:creationId xmlns:a16="http://schemas.microsoft.com/office/drawing/2014/main" id="{93279CA6-9B85-07CD-5685-364382BB0620}"/>
                    </a:ext>
                  </a:extLst>
                </p:cNvPr>
                <p:cNvSpPr/>
                <p:nvPr/>
              </p:nvSpPr>
              <p:spPr>
                <a:xfrm rot="19826719">
                  <a:off x="2154100" y="4585647"/>
                  <a:ext cx="154095" cy="161800"/>
                </a:xfrm>
                <a:prstGeom prst="ellipse">
                  <a:avLst/>
                </a:prstGeom>
                <a:solidFill>
                  <a:schemeClr val="accent4"/>
                </a:solidFill>
                <a:ln w="6350">
                  <a:solidFill>
                    <a:schemeClr val="accent1">
                      <a:shade val="1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16" name="Groupe 15">
                <a:extLst>
                  <a:ext uri="{FF2B5EF4-FFF2-40B4-BE49-F238E27FC236}">
                    <a16:creationId xmlns:a16="http://schemas.microsoft.com/office/drawing/2014/main" id="{7E422CF1-01C9-CD6A-8908-FE5244D48E10}"/>
                  </a:ext>
                </a:extLst>
              </p:cNvPr>
              <p:cNvGrpSpPr/>
              <p:nvPr/>
            </p:nvGrpSpPr>
            <p:grpSpPr>
              <a:xfrm rot="19717379">
                <a:off x="1770673" y="3978610"/>
                <a:ext cx="1173293" cy="1176453"/>
                <a:chOff x="1547899" y="4081748"/>
                <a:chExt cx="1173293" cy="1176453"/>
              </a:xfrm>
            </p:grpSpPr>
            <p:sp>
              <p:nvSpPr>
                <p:cNvPr id="17" name="Ellipse 16">
                  <a:extLst>
                    <a:ext uri="{FF2B5EF4-FFF2-40B4-BE49-F238E27FC236}">
                      <a16:creationId xmlns:a16="http://schemas.microsoft.com/office/drawing/2014/main" id="{B53C9B3A-76B2-A0F2-7CD4-D71839D6A9DC}"/>
                    </a:ext>
                  </a:extLst>
                </p:cNvPr>
                <p:cNvSpPr/>
                <p:nvPr/>
              </p:nvSpPr>
              <p:spPr>
                <a:xfrm rot="19826719">
                  <a:off x="1911119" y="5096401"/>
                  <a:ext cx="154095" cy="161800"/>
                </a:xfrm>
                <a:prstGeom prst="ellipse">
                  <a:avLst/>
                </a:prstGeom>
                <a:solidFill>
                  <a:schemeClr val="accent4"/>
                </a:solidFill>
                <a:ln w="6350">
                  <a:solidFill>
                    <a:schemeClr val="accent1">
                      <a:shade val="1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8" name="Ellipse 17">
                  <a:extLst>
                    <a:ext uri="{FF2B5EF4-FFF2-40B4-BE49-F238E27FC236}">
                      <a16:creationId xmlns:a16="http://schemas.microsoft.com/office/drawing/2014/main" id="{6F04E385-7B11-E3A0-4BF1-6B041E61A685}"/>
                    </a:ext>
                  </a:extLst>
                </p:cNvPr>
                <p:cNvSpPr/>
                <p:nvPr/>
              </p:nvSpPr>
              <p:spPr>
                <a:xfrm rot="19826719">
                  <a:off x="2567097" y="4717804"/>
                  <a:ext cx="154095" cy="161800"/>
                </a:xfrm>
                <a:prstGeom prst="ellipse">
                  <a:avLst/>
                </a:prstGeom>
                <a:solidFill>
                  <a:schemeClr val="accent4"/>
                </a:solidFill>
                <a:ln w="6350">
                  <a:solidFill>
                    <a:schemeClr val="accent1">
                      <a:shade val="1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9" name="Ellipse 18">
                  <a:extLst>
                    <a:ext uri="{FF2B5EF4-FFF2-40B4-BE49-F238E27FC236}">
                      <a16:creationId xmlns:a16="http://schemas.microsoft.com/office/drawing/2014/main" id="{ECE0985D-18DA-89DB-00BE-4D8D97B3EADE}"/>
                    </a:ext>
                  </a:extLst>
                </p:cNvPr>
                <p:cNvSpPr/>
                <p:nvPr/>
              </p:nvSpPr>
              <p:spPr>
                <a:xfrm rot="19826719">
                  <a:off x="1547899" y="4456945"/>
                  <a:ext cx="154095" cy="161800"/>
                </a:xfrm>
                <a:prstGeom prst="ellipse">
                  <a:avLst/>
                </a:prstGeom>
                <a:solidFill>
                  <a:schemeClr val="accent4"/>
                </a:solidFill>
                <a:ln w="6350">
                  <a:solidFill>
                    <a:schemeClr val="accent1">
                      <a:shade val="1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0" name="Ellipse 19">
                  <a:extLst>
                    <a:ext uri="{FF2B5EF4-FFF2-40B4-BE49-F238E27FC236}">
                      <a16:creationId xmlns:a16="http://schemas.microsoft.com/office/drawing/2014/main" id="{BF5B07DD-0561-11A7-95E1-00F562AF5FA4}"/>
                    </a:ext>
                  </a:extLst>
                </p:cNvPr>
                <p:cNvSpPr/>
                <p:nvPr/>
              </p:nvSpPr>
              <p:spPr>
                <a:xfrm rot="19826719">
                  <a:off x="2202569" y="4081748"/>
                  <a:ext cx="154095" cy="161800"/>
                </a:xfrm>
                <a:prstGeom prst="ellipse">
                  <a:avLst/>
                </a:prstGeom>
                <a:solidFill>
                  <a:schemeClr val="accent4"/>
                </a:solidFill>
                <a:ln w="6350">
                  <a:solidFill>
                    <a:schemeClr val="accent1">
                      <a:shade val="1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21" name="Connecteur droit 20">
                  <a:extLst>
                    <a:ext uri="{FF2B5EF4-FFF2-40B4-BE49-F238E27FC236}">
                      <a16:creationId xmlns:a16="http://schemas.microsoft.com/office/drawing/2014/main" id="{B9B3D520-CFD4-F449-CE2B-BA0E791E8B1B}"/>
                    </a:ext>
                  </a:extLst>
                </p:cNvPr>
                <p:cNvCxnSpPr>
                  <a:cxnSpLocks/>
                  <a:stCxn id="19" idx="6"/>
                  <a:endCxn id="20" idx="2"/>
                </p:cNvCxnSpPr>
                <p:nvPr/>
              </p:nvCxnSpPr>
              <p:spPr>
                <a:xfrm flipV="1">
                  <a:off x="1691969" y="4200652"/>
                  <a:ext cx="520625" cy="299189"/>
                </a:xfrm>
                <a:prstGeom prst="line">
                  <a:avLst/>
                </a:prstGeom>
                <a:ln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Connecteur droit 21">
                  <a:extLst>
                    <a:ext uri="{FF2B5EF4-FFF2-40B4-BE49-F238E27FC236}">
                      <a16:creationId xmlns:a16="http://schemas.microsoft.com/office/drawing/2014/main" id="{8CE71E34-2FDF-AFC3-AB49-F0FB9CFBA3E0}"/>
                    </a:ext>
                  </a:extLst>
                </p:cNvPr>
                <p:cNvCxnSpPr>
                  <a:cxnSpLocks/>
                  <a:stCxn id="17" idx="6"/>
                  <a:endCxn id="18" idx="2"/>
                </p:cNvCxnSpPr>
                <p:nvPr/>
              </p:nvCxnSpPr>
              <p:spPr>
                <a:xfrm flipV="1">
                  <a:off x="2055189" y="4836708"/>
                  <a:ext cx="521933" cy="302589"/>
                </a:xfrm>
                <a:prstGeom prst="line">
                  <a:avLst/>
                </a:prstGeom>
                <a:ln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Connecteur droit 22">
                  <a:extLst>
                    <a:ext uri="{FF2B5EF4-FFF2-40B4-BE49-F238E27FC236}">
                      <a16:creationId xmlns:a16="http://schemas.microsoft.com/office/drawing/2014/main" id="{8E8880E4-C7B9-2942-1D01-E1F1F8AB9058}"/>
                    </a:ext>
                  </a:extLst>
                </p:cNvPr>
                <p:cNvCxnSpPr>
                  <a:cxnSpLocks/>
                  <a:stCxn id="17" idx="0"/>
                </p:cNvCxnSpPr>
                <p:nvPr/>
              </p:nvCxnSpPr>
              <p:spPr>
                <a:xfrm flipH="1" flipV="1">
                  <a:off x="1656542" y="4592822"/>
                  <a:ext cx="291721" cy="514105"/>
                </a:xfrm>
                <a:prstGeom prst="line">
                  <a:avLst/>
                </a:prstGeom>
                <a:ln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Connecteur droit 23">
                  <a:extLst>
                    <a:ext uri="{FF2B5EF4-FFF2-40B4-BE49-F238E27FC236}">
                      <a16:creationId xmlns:a16="http://schemas.microsoft.com/office/drawing/2014/main" id="{5B3E9B0E-AB06-2434-9D04-19C9D7BABFC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314332" y="4220557"/>
                  <a:ext cx="291721" cy="514105"/>
                </a:xfrm>
                <a:prstGeom prst="line">
                  <a:avLst/>
                </a:prstGeom>
                <a:ln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D5305E6E-0C34-DB1D-A43E-CAC071CE925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08601" y="4748194"/>
              <a:ext cx="63875" cy="40587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37629CBF-2608-B534-BFB4-9BE9F27152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56486" y="5112298"/>
              <a:ext cx="63875" cy="40587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13AE2CAE-8404-8797-BF56-53F12F8EAE9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72705" y="4089795"/>
              <a:ext cx="63875" cy="40587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9BEC4865-980A-91FB-A942-D3AA6B5E2A1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16088" y="4440383"/>
              <a:ext cx="63875" cy="40587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C518B4D4-4EE3-B505-EC43-555EDEC748A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583" t="8679" r="14063" b="14660"/>
          <a:stretch>
            <a:fillRect/>
          </a:stretch>
        </p:blipFill>
        <p:spPr>
          <a:xfrm>
            <a:off x="6286472" y="3432052"/>
            <a:ext cx="1579587" cy="1694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266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2C06C6-9078-1FCF-E150-C44459677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275950FC-308B-A315-AC05-37EB138E4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252" y="281950"/>
            <a:ext cx="7479215" cy="641898"/>
          </a:xfrm>
        </p:spPr>
        <p:txBody>
          <a:bodyPr>
            <a:normAutofit/>
          </a:bodyPr>
          <a:lstStyle/>
          <a:p>
            <a:r>
              <a:rPr lang="fr-FR" sz="2800"/>
              <a:t>Les métaux : définition et périmètre</a:t>
            </a:r>
          </a:p>
        </p:txBody>
      </p:sp>
      <p:sp>
        <p:nvSpPr>
          <p:cNvPr id="2" name="!!transition">
            <a:extLst>
              <a:ext uri="{FF2B5EF4-FFF2-40B4-BE49-F238E27FC236}">
                <a16:creationId xmlns:a16="http://schemas.microsoft.com/office/drawing/2014/main" id="{9BB87811-4EAE-14BF-72D8-5F28AE52F461}"/>
              </a:ext>
            </a:extLst>
          </p:cNvPr>
          <p:cNvSpPr/>
          <p:nvPr/>
        </p:nvSpPr>
        <p:spPr>
          <a:xfrm>
            <a:off x="3088759" y="1453617"/>
            <a:ext cx="5433646" cy="4897953"/>
          </a:xfrm>
          <a:prstGeom prst="ellipse">
            <a:avLst/>
          </a:prstGeom>
          <a:solidFill>
            <a:srgbClr val="BEC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DE580A-74F6-1608-23D1-D6E15397C01B}"/>
              </a:ext>
            </a:extLst>
          </p:cNvPr>
          <p:cNvSpPr txBox="1"/>
          <p:nvPr/>
        </p:nvSpPr>
        <p:spPr>
          <a:xfrm>
            <a:off x="4786527" y="1633784"/>
            <a:ext cx="21190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>
                <a:solidFill>
                  <a:schemeClr val="bg1"/>
                </a:solidFill>
              </a:rPr>
              <a:t>Ressources totales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588C658C-04BA-E7E2-2214-8E271F8A32B6}"/>
              </a:ext>
            </a:extLst>
          </p:cNvPr>
          <p:cNvGrpSpPr/>
          <p:nvPr/>
        </p:nvGrpSpPr>
        <p:grpSpPr>
          <a:xfrm>
            <a:off x="3440451" y="2022259"/>
            <a:ext cx="4712677" cy="4329311"/>
            <a:chOff x="2866292" y="1937199"/>
            <a:chExt cx="4712677" cy="4329311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6151EA6B-805E-E4C3-9DE5-DDEF15940C62}"/>
                </a:ext>
              </a:extLst>
            </p:cNvPr>
            <p:cNvSpPr/>
            <p:nvPr/>
          </p:nvSpPr>
          <p:spPr>
            <a:xfrm>
              <a:off x="2866292" y="1937199"/>
              <a:ext cx="4712677" cy="4329311"/>
            </a:xfrm>
            <a:prstGeom prst="ellipse">
              <a:avLst/>
            </a:prstGeom>
            <a:solidFill>
              <a:srgbClr val="7B82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2DF6330F-1D92-EE26-4825-D92562C1BFA6}"/>
                </a:ext>
              </a:extLst>
            </p:cNvPr>
            <p:cNvSpPr txBox="1"/>
            <p:nvPr/>
          </p:nvSpPr>
          <p:spPr>
            <a:xfrm>
              <a:off x="4089041" y="2161751"/>
              <a:ext cx="239588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b="1">
                  <a:solidFill>
                    <a:schemeClr val="bg1"/>
                  </a:solidFill>
                </a:rPr>
                <a:t>Ressources identifiées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4BA7BE8C-7219-9EA5-52A5-E88B194BF6FC}"/>
              </a:ext>
            </a:extLst>
          </p:cNvPr>
          <p:cNvGrpSpPr/>
          <p:nvPr/>
        </p:nvGrpSpPr>
        <p:grpSpPr>
          <a:xfrm>
            <a:off x="3880067" y="2604415"/>
            <a:ext cx="3910085" cy="3765326"/>
            <a:chOff x="3305908" y="2519355"/>
            <a:chExt cx="3910085" cy="3765326"/>
          </a:xfrm>
        </p:grpSpPr>
        <p:sp>
          <p:nvSpPr>
            <p:cNvPr id="44" name="Ellipse 43">
              <a:extLst>
                <a:ext uri="{FF2B5EF4-FFF2-40B4-BE49-F238E27FC236}">
                  <a16:creationId xmlns:a16="http://schemas.microsoft.com/office/drawing/2014/main" id="{886BF440-A973-C99F-F5E9-BD33A0B0E93B}"/>
                </a:ext>
              </a:extLst>
            </p:cNvPr>
            <p:cNvSpPr/>
            <p:nvPr/>
          </p:nvSpPr>
          <p:spPr>
            <a:xfrm>
              <a:off x="3305908" y="2519355"/>
              <a:ext cx="3910085" cy="3765326"/>
            </a:xfrm>
            <a:prstGeom prst="ellipse">
              <a:avLst/>
            </a:prstGeom>
            <a:solidFill>
              <a:srgbClr val="3A43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ACE3E147-9696-E5A8-D645-9A69855C1BF8}"/>
                </a:ext>
              </a:extLst>
            </p:cNvPr>
            <p:cNvSpPr txBox="1"/>
            <p:nvPr/>
          </p:nvSpPr>
          <p:spPr>
            <a:xfrm>
              <a:off x="4699933" y="2698181"/>
              <a:ext cx="12177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b="1">
                  <a:solidFill>
                    <a:schemeClr val="bg1"/>
                  </a:solidFill>
                </a:rPr>
                <a:t>Réserves</a:t>
              </a:r>
            </a:p>
          </p:txBody>
        </p:sp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33F0DF5F-1388-DB5A-A219-61FEB2443531}"/>
              </a:ext>
            </a:extLst>
          </p:cNvPr>
          <p:cNvGrpSpPr/>
          <p:nvPr/>
        </p:nvGrpSpPr>
        <p:grpSpPr>
          <a:xfrm>
            <a:off x="4196589" y="3186571"/>
            <a:ext cx="3259202" cy="3183170"/>
            <a:chOff x="3622430" y="3101511"/>
            <a:chExt cx="3259202" cy="3183170"/>
          </a:xfrm>
        </p:grpSpPr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3AA18960-A675-00E2-A947-DF6764B9DFD7}"/>
                </a:ext>
              </a:extLst>
            </p:cNvPr>
            <p:cNvSpPr/>
            <p:nvPr/>
          </p:nvSpPr>
          <p:spPr>
            <a:xfrm>
              <a:off x="3622430" y="3101511"/>
              <a:ext cx="3259202" cy="3183170"/>
            </a:xfrm>
            <a:prstGeom prst="ellipse">
              <a:avLst/>
            </a:prstGeom>
            <a:solidFill>
              <a:srgbClr val="00078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404F96A1-F676-30D1-57A7-59286BE5B957}"/>
                </a:ext>
              </a:extLst>
            </p:cNvPr>
            <p:cNvSpPr txBox="1"/>
            <p:nvPr/>
          </p:nvSpPr>
          <p:spPr>
            <a:xfrm>
              <a:off x="4353421" y="3347802"/>
              <a:ext cx="20458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b="1">
                  <a:solidFill>
                    <a:schemeClr val="bg1"/>
                  </a:solidFill>
                </a:rPr>
                <a:t>Capacité minière</a:t>
              </a:r>
            </a:p>
          </p:txBody>
        </p:sp>
      </p:grp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3C5D7617-6DE9-09BD-0AFE-9D587323758E}"/>
              </a:ext>
            </a:extLst>
          </p:cNvPr>
          <p:cNvGrpSpPr/>
          <p:nvPr/>
        </p:nvGrpSpPr>
        <p:grpSpPr>
          <a:xfrm>
            <a:off x="4513113" y="3795669"/>
            <a:ext cx="2634039" cy="2574072"/>
            <a:chOff x="3938954" y="3710609"/>
            <a:chExt cx="2634039" cy="2574072"/>
          </a:xfrm>
        </p:grpSpPr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37162D65-E14E-0527-2AC0-4A5EEC5F1820}"/>
                </a:ext>
              </a:extLst>
            </p:cNvPr>
            <p:cNvSpPr/>
            <p:nvPr/>
          </p:nvSpPr>
          <p:spPr>
            <a:xfrm>
              <a:off x="3938954" y="3710609"/>
              <a:ext cx="2634039" cy="2574072"/>
            </a:xfrm>
            <a:prstGeom prst="ellipse">
              <a:avLst/>
            </a:prstGeom>
            <a:solidFill>
              <a:srgbClr val="00055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FC93A4ED-1DB5-F3E2-9387-33D51C2C68A5}"/>
                </a:ext>
              </a:extLst>
            </p:cNvPr>
            <p:cNvSpPr txBox="1"/>
            <p:nvPr/>
          </p:nvSpPr>
          <p:spPr>
            <a:xfrm>
              <a:off x="4389889" y="4705257"/>
              <a:ext cx="176404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b="1">
                  <a:solidFill>
                    <a:schemeClr val="bg1"/>
                  </a:solidFill>
                </a:rPr>
                <a:t>Production minière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55081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92F8C-CB17-5270-AD7F-87C9A8E04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BAB96689-DDE9-9ED9-2E0A-8D2C9969C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252" y="281950"/>
            <a:ext cx="7479215" cy="641898"/>
          </a:xfrm>
        </p:spPr>
        <p:txBody>
          <a:bodyPr>
            <a:normAutofit fontScale="90000"/>
          </a:bodyPr>
          <a:lstStyle/>
          <a:p>
            <a:r>
              <a:rPr lang="fr-FR" sz="2800"/>
              <a:t>Un risque de déficit d’offre face à l’essor de la demande à court-moyen terme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896DE7E-0314-716E-F115-015D7BDE5F73}"/>
              </a:ext>
            </a:extLst>
          </p:cNvPr>
          <p:cNvSpPr txBox="1"/>
          <p:nvPr/>
        </p:nvSpPr>
        <p:spPr>
          <a:xfrm>
            <a:off x="132203" y="1049559"/>
            <a:ext cx="11655845" cy="318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0" algn="just" defTabSz="91440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400" b="1" i="0" u="none" strike="noStrike" kern="100" cap="none" spc="0" normalizeH="0" baseline="0" noProof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/>
              </a:rPr>
              <a:t> </a:t>
            </a:r>
            <a:endParaRPr kumimoji="0" lang="fr-FR" sz="1400" b="0" i="0" u="none" strike="noStrike" kern="100" cap="none" spc="0" normalizeH="0" baseline="0" noProof="0">
              <a:ln>
                <a:noFill/>
              </a:ln>
              <a:solidFill>
                <a:srgbClr val="191919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Arial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A59072B-F893-C6BD-39CF-6D79063655C6}"/>
              </a:ext>
            </a:extLst>
          </p:cNvPr>
          <p:cNvSpPr txBox="1"/>
          <p:nvPr/>
        </p:nvSpPr>
        <p:spPr>
          <a:xfrm>
            <a:off x="2270700" y="2123144"/>
            <a:ext cx="59588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fr-FR" sz="240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L’ouverture d’une mine est un </a:t>
            </a:r>
            <a:r>
              <a:rPr lang="fr-FR" sz="2400" b="1">
                <a:solidFill>
                  <a:schemeClr val="tx2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processus long, coûteux, complexe et de grande ampleur.</a:t>
            </a:r>
            <a:endParaRPr lang="fr-FR" sz="2400" b="1">
              <a:solidFill>
                <a:schemeClr val="tx2"/>
              </a:solidFill>
              <a:effectLst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06FB4FE-009E-EBF6-184A-AF04EA0801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30" y="1374625"/>
            <a:ext cx="2117271" cy="211727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FA42843-BE9D-635C-26FC-E1EE4E5178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52" y="3082296"/>
            <a:ext cx="1981249" cy="198124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18D784D0-ADFF-DCED-7F3F-29713EA262B2}"/>
              </a:ext>
            </a:extLst>
          </p:cNvPr>
          <p:cNvSpPr txBox="1"/>
          <p:nvPr/>
        </p:nvSpPr>
        <p:spPr>
          <a:xfrm>
            <a:off x="2270701" y="3727328"/>
            <a:ext cx="59588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/>
              <a:t>Le développement économique et les transitions numérique et énergétique </a:t>
            </a:r>
            <a:r>
              <a:rPr lang="fr-FR" sz="2400" b="1">
                <a:solidFill>
                  <a:schemeClr val="tx2"/>
                </a:solidFill>
              </a:rPr>
              <a:t>sont fortement consommatrices de métaux.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3425FEA-131F-5793-42BF-1D71FFD7E39E}"/>
              </a:ext>
            </a:extLst>
          </p:cNvPr>
          <p:cNvSpPr txBox="1"/>
          <p:nvPr/>
        </p:nvSpPr>
        <p:spPr>
          <a:xfrm>
            <a:off x="2502930" y="5469599"/>
            <a:ext cx="6641070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r-FR" sz="2000" b="1">
                <a:solidFill>
                  <a:schemeClr val="tx2"/>
                </a:solidFill>
              </a:rPr>
              <a:t>Incapacité de l’offre à s’adapter à court-moyen terme à la croissance de la demande</a:t>
            </a:r>
            <a:endParaRPr lang="fr-FR" sz="2000" b="1">
              <a:solidFill>
                <a:schemeClr val="tx2"/>
              </a:solidFill>
              <a:cs typeface="Arial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8CC5C27-B982-8384-AD87-26D524407220}"/>
              </a:ext>
            </a:extLst>
          </p:cNvPr>
          <p:cNvSpPr/>
          <p:nvPr/>
        </p:nvSpPr>
        <p:spPr>
          <a:xfrm>
            <a:off x="403952" y="1143452"/>
            <a:ext cx="8355015" cy="39811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C3907D9-B4AD-378A-17CE-CDE1E0F0A150}"/>
              </a:ext>
            </a:extLst>
          </p:cNvPr>
          <p:cNvSpPr txBox="1"/>
          <p:nvPr/>
        </p:nvSpPr>
        <p:spPr>
          <a:xfrm>
            <a:off x="12932229" y="957943"/>
            <a:ext cx="18473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4FB9D7B-01AC-4F9D-A6FD-4C58692030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5" r="15292"/>
          <a:stretch>
            <a:fillRect/>
          </a:stretch>
        </p:blipFill>
        <p:spPr>
          <a:xfrm>
            <a:off x="1759926" y="1327385"/>
            <a:ext cx="2135424" cy="31723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CE75EEA-8134-B993-7468-2428710BA1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525" y="2615869"/>
            <a:ext cx="6007100" cy="1333500"/>
          </a:xfrm>
          <a:prstGeom prst="rect">
            <a:avLst/>
          </a:prstGeom>
        </p:spPr>
      </p:pic>
      <p:pic>
        <p:nvPicPr>
          <p:cNvPr id="3" name="TRAME_BIG_bluPattern.png">
            <a:extLst>
              <a:ext uri="{FF2B5EF4-FFF2-40B4-BE49-F238E27FC236}">
                <a16:creationId xmlns:a16="http://schemas.microsoft.com/office/drawing/2014/main" id="{09AB19BE-EAA3-8B7B-8F10-025259FAE00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flipH="1">
            <a:off x="-29029" y="4899492"/>
            <a:ext cx="2301923" cy="184521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04577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allAtOnce"/>
      <p:bldP spid="14" grpId="0" build="allAtOnce"/>
      <p:bldP spid="16" grpId="0" build="allAtOnce"/>
      <p:bldP spid="9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2D188-754E-DAB4-B4AB-E649455C05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AB50E1EB-BA74-6816-A89B-AF6E960CB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252" y="239421"/>
            <a:ext cx="7479215" cy="641898"/>
          </a:xfrm>
        </p:spPr>
        <p:txBody>
          <a:bodyPr>
            <a:noAutofit/>
          </a:bodyPr>
          <a:lstStyle/>
          <a:p>
            <a:r>
              <a:rPr lang="fr-FR" sz="2200"/>
              <a:t>Des chaines d’approvisionnement fragmentées géographiquement et dominées par quelques acteurs</a:t>
            </a:r>
          </a:p>
        </p:txBody>
      </p:sp>
      <p:sp>
        <p:nvSpPr>
          <p:cNvPr id="2" name="!!transition 1">
            <a:extLst>
              <a:ext uri="{FF2B5EF4-FFF2-40B4-BE49-F238E27FC236}">
                <a16:creationId xmlns:a16="http://schemas.microsoft.com/office/drawing/2014/main" id="{2AF924F3-B2D2-97FC-FE28-F992D9ACD6F3}"/>
              </a:ext>
            </a:extLst>
          </p:cNvPr>
          <p:cNvSpPr/>
          <p:nvPr/>
        </p:nvSpPr>
        <p:spPr>
          <a:xfrm>
            <a:off x="362309" y="3088256"/>
            <a:ext cx="1794295" cy="1276710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/>
              <a:t>Extraction de minerais</a:t>
            </a:r>
          </a:p>
        </p:txBody>
      </p:sp>
    </p:spTree>
    <p:extLst>
      <p:ext uri="{BB962C8B-B14F-4D97-AF65-F5344CB8AC3E}">
        <p14:creationId xmlns:p14="http://schemas.microsoft.com/office/powerpoint/2010/main" val="2571955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32D763-2811-6B00-DCBA-042A93A4B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re 11">
            <a:extLst>
              <a:ext uri="{FF2B5EF4-FFF2-40B4-BE49-F238E27FC236}">
                <a16:creationId xmlns:a16="http://schemas.microsoft.com/office/drawing/2014/main" id="{CB3024BA-13E9-2CAB-E58D-D88F62425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252" y="239421"/>
            <a:ext cx="7479215" cy="641898"/>
          </a:xfrm>
        </p:spPr>
        <p:txBody>
          <a:bodyPr>
            <a:noAutofit/>
          </a:bodyPr>
          <a:lstStyle/>
          <a:p>
            <a:r>
              <a:rPr lang="fr-FR" sz="2200"/>
              <a:t>Des chaines d’approvisionnement fragmentées géographiquement et dominées par quelques acteurs</a:t>
            </a:r>
          </a:p>
        </p:txBody>
      </p:sp>
      <p:sp>
        <p:nvSpPr>
          <p:cNvPr id="21" name="!!transition 1">
            <a:extLst>
              <a:ext uri="{FF2B5EF4-FFF2-40B4-BE49-F238E27FC236}">
                <a16:creationId xmlns:a16="http://schemas.microsoft.com/office/drawing/2014/main" id="{3C02338C-FA84-2D8B-AC16-10083024B975}"/>
              </a:ext>
            </a:extLst>
          </p:cNvPr>
          <p:cNvSpPr/>
          <p:nvPr/>
        </p:nvSpPr>
        <p:spPr>
          <a:xfrm>
            <a:off x="1286134" y="1538513"/>
            <a:ext cx="9712065" cy="4918529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169F897-C74C-1887-34E0-A9EAD9D91054}"/>
              </a:ext>
            </a:extLst>
          </p:cNvPr>
          <p:cNvSpPr/>
          <p:nvPr/>
        </p:nvSpPr>
        <p:spPr>
          <a:xfrm>
            <a:off x="1726453" y="6373503"/>
            <a:ext cx="7248044" cy="4844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90B9A22-1B09-75B6-56DA-2D6CA8CA008F}"/>
              </a:ext>
            </a:extLst>
          </p:cNvPr>
          <p:cNvSpPr txBox="1"/>
          <p:nvPr/>
        </p:nvSpPr>
        <p:spPr>
          <a:xfrm>
            <a:off x="3954694" y="6373503"/>
            <a:ext cx="27218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/>
              <a:t>Source : USGS, données 2024</a:t>
            </a:r>
          </a:p>
        </p:txBody>
      </p:sp>
    </p:spTree>
    <p:extLst>
      <p:ext uri="{BB962C8B-B14F-4D97-AF65-F5344CB8AC3E}">
        <p14:creationId xmlns:p14="http://schemas.microsoft.com/office/powerpoint/2010/main" val="17858493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88F27-0685-48FF-14B3-1A4B29634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68CC186B-E6B0-DE5E-FDDA-74D302B6DE7B}"/>
              </a:ext>
            </a:extLst>
          </p:cNvPr>
          <p:cNvSpPr txBox="1"/>
          <p:nvPr/>
        </p:nvSpPr>
        <p:spPr>
          <a:xfrm>
            <a:off x="132203" y="1049559"/>
            <a:ext cx="11655845" cy="318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0" algn="just" defTabSz="91440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400" b="1" i="0" u="none" strike="noStrike" kern="100" cap="none" spc="0" normalizeH="0" baseline="0" noProof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/>
              </a:rPr>
              <a:t> </a:t>
            </a:r>
            <a:endParaRPr kumimoji="0" lang="fr-FR" sz="1400" b="0" i="0" u="none" strike="noStrike" kern="100" cap="none" spc="0" normalizeH="0" baseline="0" noProof="0">
              <a:ln>
                <a:noFill/>
              </a:ln>
              <a:solidFill>
                <a:srgbClr val="191919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Arial"/>
            </a:endParaRPr>
          </a:p>
        </p:txBody>
      </p:sp>
      <p:cxnSp>
        <p:nvCxnSpPr>
          <p:cNvPr id="17" name="flèche">
            <a:extLst>
              <a:ext uri="{FF2B5EF4-FFF2-40B4-BE49-F238E27FC236}">
                <a16:creationId xmlns:a16="http://schemas.microsoft.com/office/drawing/2014/main" id="{1F6387E3-5653-858E-7668-72A6D657AC68}"/>
              </a:ext>
            </a:extLst>
          </p:cNvPr>
          <p:cNvCxnSpPr>
            <a:cxnSpLocks/>
          </p:cNvCxnSpPr>
          <p:nvPr/>
        </p:nvCxnSpPr>
        <p:spPr>
          <a:xfrm>
            <a:off x="2156604" y="3726611"/>
            <a:ext cx="1398254" cy="0"/>
          </a:xfrm>
          <a:prstGeom prst="straightConnector1">
            <a:avLst/>
          </a:prstGeom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!!transition 2">
            <a:extLst>
              <a:ext uri="{FF2B5EF4-FFF2-40B4-BE49-F238E27FC236}">
                <a16:creationId xmlns:a16="http://schemas.microsoft.com/office/drawing/2014/main" id="{F8C9FD65-E03F-0EE6-7BD0-4D5CAFD71D0E}"/>
              </a:ext>
            </a:extLst>
          </p:cNvPr>
          <p:cNvSpPr/>
          <p:nvPr/>
        </p:nvSpPr>
        <p:spPr>
          <a:xfrm>
            <a:off x="3554858" y="3088256"/>
            <a:ext cx="1794295" cy="127671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/>
              <a:t>Raffinage de métaux</a:t>
            </a:r>
          </a:p>
        </p:txBody>
      </p:sp>
      <p:sp>
        <p:nvSpPr>
          <p:cNvPr id="9" name="!!transition 1">
            <a:extLst>
              <a:ext uri="{FF2B5EF4-FFF2-40B4-BE49-F238E27FC236}">
                <a16:creationId xmlns:a16="http://schemas.microsoft.com/office/drawing/2014/main" id="{2117A6A7-4577-632D-2362-BD250B6EB09D}"/>
              </a:ext>
            </a:extLst>
          </p:cNvPr>
          <p:cNvSpPr/>
          <p:nvPr/>
        </p:nvSpPr>
        <p:spPr>
          <a:xfrm>
            <a:off x="362309" y="3088256"/>
            <a:ext cx="1794295" cy="127671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/>
              <a:t>Extraction de minerais</a:t>
            </a:r>
          </a:p>
        </p:txBody>
      </p:sp>
      <p:sp>
        <p:nvSpPr>
          <p:cNvPr id="15" name="Titre 11">
            <a:extLst>
              <a:ext uri="{FF2B5EF4-FFF2-40B4-BE49-F238E27FC236}">
                <a16:creationId xmlns:a16="http://schemas.microsoft.com/office/drawing/2014/main" id="{913CBDE7-6515-4C98-52F3-6A896F53A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252" y="239421"/>
            <a:ext cx="7479215" cy="641898"/>
          </a:xfrm>
        </p:spPr>
        <p:txBody>
          <a:bodyPr>
            <a:noAutofit/>
          </a:bodyPr>
          <a:lstStyle/>
          <a:p>
            <a:r>
              <a:rPr lang="fr-FR" sz="2200"/>
              <a:t>Des chaines d’approvisionnement fragmentées géographiquement et dominées par quelques acteurs</a:t>
            </a:r>
          </a:p>
        </p:txBody>
      </p:sp>
    </p:spTree>
    <p:extLst>
      <p:ext uri="{BB962C8B-B14F-4D97-AF65-F5344CB8AC3E}">
        <p14:creationId xmlns:p14="http://schemas.microsoft.com/office/powerpoint/2010/main" val="3466786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D71B0C12-813E-CD2A-42DC-605D112B2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253" y="232282"/>
            <a:ext cx="10613422" cy="641898"/>
          </a:xfrm>
        </p:spPr>
        <p:txBody>
          <a:bodyPr>
            <a:noAutofit/>
          </a:bodyPr>
          <a:lstStyle/>
          <a:p>
            <a:r>
              <a:rPr lang="fr-FR" sz="2800">
                <a:cs typeface="Arial"/>
              </a:rPr>
              <a:t>Le Plan robuste </a:t>
            </a:r>
            <a:br>
              <a:rPr lang="fr-FR" sz="2800">
                <a:cs typeface="Arial"/>
              </a:rPr>
            </a:br>
            <a:r>
              <a:rPr lang="fr-FR" sz="2800">
                <a:cs typeface="Arial"/>
              </a:rPr>
              <a:t>pour l'économie française (PREF) </a:t>
            </a:r>
            <a:endParaRPr lang="fr-FR" sz="280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41739D5F-E3F0-269F-93E7-B23B621F04A2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1291097" y="1322527"/>
            <a:ext cx="7655476" cy="5369042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00000"/>
              </a:lnSpc>
              <a:spcAft>
                <a:spcPts val="600"/>
              </a:spcAft>
            </a:pPr>
            <a:endParaRPr lang="fr-FR">
              <a:cs typeface="Arial"/>
            </a:endParaRP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fr-FR">
                <a:solidFill>
                  <a:schemeClr val="tx2"/>
                </a:solidFill>
                <a:cs typeface="Arial"/>
              </a:rPr>
              <a:t>PUBLICATIONS PREF</a:t>
            </a: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FR" sz="1800" b="0">
                <a:solidFill>
                  <a:schemeClr val="accent6"/>
                </a:solidFill>
                <a:highlight>
                  <a:srgbClr val="0000FF"/>
                </a:highlight>
                <a:cs typeface="Arial"/>
              </a:rPr>
              <a:t>14 avril </a:t>
            </a:r>
            <a:r>
              <a:rPr lang="fr-FR" sz="1800" b="0">
                <a:solidFill>
                  <a:schemeClr val="tx1"/>
                </a:solidFill>
                <a:cs typeface="Arial"/>
              </a:rPr>
              <a:t>: Réussir la transition dans l’incertitude, la méthode Shift en 20 chantiers</a:t>
            </a:r>
            <a:endParaRPr lang="en-US" sz="1800" b="0">
              <a:solidFill>
                <a:schemeClr val="tx1"/>
              </a:solidFill>
              <a:cs typeface="Arial" panose="020B0604020202020204"/>
            </a:endParaRP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FR" sz="1800" b="0">
                <a:solidFill>
                  <a:schemeClr val="tx1"/>
                </a:solidFill>
                <a:cs typeface="Arial"/>
              </a:rPr>
              <a:t>Nombreuses </a:t>
            </a:r>
            <a:r>
              <a:rPr lang="fr-FR" sz="1800" b="0">
                <a:solidFill>
                  <a:schemeClr val="accent6"/>
                </a:solidFill>
                <a:highlight>
                  <a:srgbClr val="0000FF"/>
                </a:highlight>
                <a:cs typeface="Arial"/>
              </a:rPr>
              <a:t>publications sectorielles</a:t>
            </a:r>
            <a:r>
              <a:rPr lang="fr-FR" sz="1800" b="0">
                <a:solidFill>
                  <a:schemeClr val="bg1"/>
                </a:solidFill>
                <a:highlight>
                  <a:srgbClr val="0000FF"/>
                </a:highlight>
                <a:cs typeface="Arial"/>
              </a:rPr>
              <a:t> </a:t>
            </a:r>
            <a:r>
              <a:rPr lang="fr-FR" sz="1800" b="0">
                <a:solidFill>
                  <a:schemeClr val="bg1"/>
                </a:solidFill>
                <a:highlight>
                  <a:srgbClr val="0000FF"/>
                </a:highlight>
                <a:ea typeface="+mj-lt"/>
                <a:cs typeface="+mj-lt"/>
              </a:rPr>
              <a:t>→</a:t>
            </a:r>
            <a:r>
              <a:rPr lang="fr-FR" sz="1800" b="0">
                <a:solidFill>
                  <a:schemeClr val="bg1"/>
                </a:solidFill>
                <a:highlight>
                  <a:srgbClr val="0000FF"/>
                </a:highlight>
                <a:cs typeface="Arial"/>
              </a:rPr>
              <a:t> </a:t>
            </a:r>
            <a:r>
              <a:rPr lang="fr-FR" sz="1800" b="0">
                <a:solidFill>
                  <a:schemeClr val="accent6"/>
                </a:solidFill>
                <a:highlight>
                  <a:srgbClr val="0000FF"/>
                </a:highlight>
                <a:cs typeface="Arial"/>
              </a:rPr>
              <a:t>2027</a:t>
            </a: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FR" sz="1800" b="0">
                <a:solidFill>
                  <a:schemeClr val="accent6"/>
                </a:solidFill>
                <a:highlight>
                  <a:srgbClr val="0000FF"/>
                </a:highlight>
                <a:cs typeface="Arial"/>
              </a:rPr>
              <a:t>14 octobre</a:t>
            </a:r>
            <a:r>
              <a:rPr lang="fr-FR" sz="1800" b="0">
                <a:solidFill>
                  <a:schemeClr val="tx1"/>
                </a:solidFill>
                <a:highlight>
                  <a:srgbClr val="0000FF"/>
                </a:highlight>
                <a:cs typeface="Arial"/>
              </a:rPr>
              <a:t> </a:t>
            </a:r>
            <a:r>
              <a:rPr lang="fr-FR" sz="1800" b="0">
                <a:solidFill>
                  <a:schemeClr val="tx1"/>
                </a:solidFill>
                <a:cs typeface="Arial"/>
              </a:rPr>
              <a:t>: parution du livre synthèse en librairie (éditions Odile Jacob) </a:t>
            </a: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fr-FR">
              <a:solidFill>
                <a:schemeClr val="tx1"/>
              </a:solidFill>
              <a:cs typeface="Arial"/>
            </a:endParaRP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fr-FR">
                <a:solidFill>
                  <a:schemeClr val="tx2"/>
                </a:solidFill>
                <a:cs typeface="Arial"/>
              </a:rPr>
              <a:t>UNE CAMPAGNE SHIFT/SHIFTERS POUR PESER DANS LES DÉBATS DE LA PRÉSIDENTIELLE</a:t>
            </a: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buChar char="•"/>
            </a:pPr>
            <a:r>
              <a:rPr lang="fr-FR" sz="1800" b="0">
                <a:solidFill>
                  <a:schemeClr val="accent6"/>
                </a:solidFill>
                <a:highlight>
                  <a:srgbClr val="0000FF"/>
                </a:highlight>
                <a:cs typeface="Arial"/>
              </a:rPr>
              <a:t>Analyse</a:t>
            </a:r>
            <a:r>
              <a:rPr lang="fr-FR" sz="1800" b="0">
                <a:solidFill>
                  <a:schemeClr val="tx1"/>
                </a:solidFill>
                <a:cs typeface="Arial"/>
              </a:rPr>
              <a:t> des programmes </a:t>
            </a: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buChar char="•"/>
            </a:pPr>
            <a:r>
              <a:rPr lang="fr-FR" sz="1800" b="0">
                <a:solidFill>
                  <a:schemeClr val="tx1"/>
                </a:solidFill>
                <a:cs typeface="Arial"/>
              </a:rPr>
              <a:t>Grandes </a:t>
            </a:r>
            <a:r>
              <a:rPr lang="fr-FR" sz="1800" b="0">
                <a:solidFill>
                  <a:schemeClr val="accent6"/>
                </a:solidFill>
                <a:highlight>
                  <a:srgbClr val="0000FF"/>
                </a:highlight>
                <a:cs typeface="Arial"/>
              </a:rPr>
              <a:t>consultations auprès de publics cibles</a:t>
            </a: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buChar char="•"/>
            </a:pPr>
            <a:r>
              <a:rPr lang="fr-FR" sz="1800" b="0">
                <a:solidFill>
                  <a:schemeClr val="accent6"/>
                </a:solidFill>
                <a:highlight>
                  <a:srgbClr val="0000FF"/>
                </a:highlight>
                <a:cs typeface="Arial"/>
              </a:rPr>
              <a:t>Opérations d'influence</a:t>
            </a:r>
            <a:endParaRPr lang="fr-FR" sz="1800" b="0">
              <a:solidFill>
                <a:schemeClr val="accent6"/>
              </a:solidFill>
              <a:cs typeface="Arial"/>
            </a:endParaRP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buChar char="•"/>
            </a:pPr>
            <a:r>
              <a:rPr lang="fr-FR" sz="1800" b="0">
                <a:solidFill>
                  <a:schemeClr val="accent6"/>
                </a:solidFill>
                <a:highlight>
                  <a:srgbClr val="0000FF"/>
                </a:highlight>
                <a:cs typeface="Arial"/>
              </a:rPr>
              <a:t>Evénements</a:t>
            </a:r>
            <a:r>
              <a:rPr lang="fr-FR" sz="1800" b="0">
                <a:solidFill>
                  <a:schemeClr val="tx1"/>
                </a:solidFill>
                <a:cs typeface="Arial"/>
              </a:rPr>
              <a:t> nationaux et locaux…</a:t>
            </a:r>
          </a:p>
        </p:txBody>
      </p:sp>
      <p:pic>
        <p:nvPicPr>
          <p:cNvPr id="15" name="Image 90" descr="Image 38">
            <a:extLst>
              <a:ext uri="{FF2B5EF4-FFF2-40B4-BE49-F238E27FC236}">
                <a16:creationId xmlns:a16="http://schemas.microsoft.com/office/drawing/2014/main" id="{F3640335-2189-EB1A-4F70-3EB70609E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689" y="4005106"/>
            <a:ext cx="645914" cy="67131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9" name="Google Shape;264;g215458a6e9d_7_371">
            <a:extLst>
              <a:ext uri="{FF2B5EF4-FFF2-40B4-BE49-F238E27FC236}">
                <a16:creationId xmlns:a16="http://schemas.microsoft.com/office/drawing/2014/main" id="{889F2DB4-7583-71A3-2B4E-A946E1C5DED5}"/>
              </a:ext>
            </a:extLst>
          </p:cNvPr>
          <p:cNvGrpSpPr/>
          <p:nvPr/>
        </p:nvGrpSpPr>
        <p:grpSpPr>
          <a:xfrm>
            <a:off x="348760" y="1712207"/>
            <a:ext cx="649145" cy="677915"/>
            <a:chOff x="4545800" y="213950"/>
            <a:chExt cx="500700" cy="491100"/>
          </a:xfrm>
        </p:grpSpPr>
        <p:sp>
          <p:nvSpPr>
            <p:cNvPr id="17" name="Google Shape;265;g215458a6e9d_7_371">
              <a:extLst>
                <a:ext uri="{FF2B5EF4-FFF2-40B4-BE49-F238E27FC236}">
                  <a16:creationId xmlns:a16="http://schemas.microsoft.com/office/drawing/2014/main" id="{B251D268-634E-EDA3-F8B5-0971AFD2F80A}"/>
                </a:ext>
              </a:extLst>
            </p:cNvPr>
            <p:cNvSpPr/>
            <p:nvPr/>
          </p:nvSpPr>
          <p:spPr>
            <a:xfrm>
              <a:off x="4545800" y="213950"/>
              <a:ext cx="500700" cy="491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8" name="Google Shape;266;g215458a6e9d_7_371">
              <a:extLst>
                <a:ext uri="{FF2B5EF4-FFF2-40B4-BE49-F238E27FC236}">
                  <a16:creationId xmlns:a16="http://schemas.microsoft.com/office/drawing/2014/main" id="{7DAA8A77-4273-3246-2DC9-AE51A308BBAE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623536" y="294625"/>
              <a:ext cx="345225" cy="3297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C3550B16-F5E4-A575-15B7-0339BF3B34DA}"/>
              </a:ext>
            </a:extLst>
          </p:cNvPr>
          <p:cNvSpPr txBox="1"/>
          <p:nvPr/>
        </p:nvSpPr>
        <p:spPr>
          <a:xfrm>
            <a:off x="1163782" y="1081975"/>
            <a:ext cx="951807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>
                <a:solidFill>
                  <a:schemeClr val="tx2"/>
                </a:solidFill>
                <a:latin typeface="Arial"/>
              </a:rPr>
              <a:t>1 an après notre</a:t>
            </a:r>
            <a:r>
              <a:rPr lang="fr-FR" b="1" u="none" strike="noStrike" baseline="0">
                <a:solidFill>
                  <a:schemeClr val="tx2"/>
                </a:solidFill>
                <a:latin typeface="Arial"/>
              </a:rPr>
              <a:t> CROWDFUNDING aux 4,5 M</a:t>
            </a:r>
            <a:r>
              <a:rPr lang="fr-FR" b="1">
                <a:solidFill>
                  <a:schemeClr val="tx2"/>
                </a:solidFill>
                <a:latin typeface="Arial"/>
              </a:rPr>
              <a:t>€</a:t>
            </a:r>
            <a:r>
              <a:rPr lang="fr-FR" b="1" u="none" strike="noStrike" baseline="0">
                <a:solidFill>
                  <a:schemeClr val="tx2"/>
                </a:solidFill>
                <a:latin typeface="Arial"/>
              </a:rPr>
              <a:t> et 36 000 donateurs</a:t>
            </a:r>
            <a:endParaRPr lang="en-US" b="1">
              <a:solidFill>
                <a:schemeClr val="tx2"/>
              </a:solidFill>
              <a:cs typeface="Arial"/>
            </a:endParaRPr>
          </a:p>
          <a:p>
            <a:pPr algn="ctr"/>
            <a:endParaRPr lang="en-US" i="1">
              <a:solidFill>
                <a:srgbClr val="33B0FF"/>
              </a:solidFill>
              <a:cs typeface="Arial"/>
            </a:endParaRPr>
          </a:p>
        </p:txBody>
      </p:sp>
      <p:sp>
        <p:nvSpPr>
          <p:cNvPr id="2" name="Espace réservé du texte 14">
            <a:extLst>
              <a:ext uri="{FF2B5EF4-FFF2-40B4-BE49-F238E27FC236}">
                <a16:creationId xmlns:a16="http://schemas.microsoft.com/office/drawing/2014/main" id="{4509F30B-D993-B33B-1BE8-D8A5744B936D}"/>
              </a:ext>
            </a:extLst>
          </p:cNvPr>
          <p:cNvSpPr txBox="1">
            <a:spLocks/>
          </p:cNvSpPr>
          <p:nvPr/>
        </p:nvSpPr>
        <p:spPr>
          <a:xfrm>
            <a:off x="9253394" y="3057782"/>
            <a:ext cx="2436379" cy="2304311"/>
          </a:xfrm>
          <a:prstGeom prst="ellipse">
            <a:avLst/>
          </a:prstGeom>
          <a:solidFill>
            <a:schemeClr val="tx2"/>
          </a:solidFill>
        </p:spPr>
        <p:txBody>
          <a:bodyPr vert="horz" lIns="36000" tIns="36000" rIns="36000" bIns="36000" rtlCol="0">
            <a:normAutofit fontScale="25000" lnSpcReduction="20000"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i="1">
              <a:solidFill>
                <a:srgbClr val="FFFFFF"/>
              </a:solidFill>
              <a:cs typeface="Arial"/>
            </a:endParaRPr>
          </a:p>
          <a:p>
            <a:r>
              <a:rPr lang="fr-FR" i="1">
                <a:solidFill>
                  <a:srgbClr val="FFFFFF"/>
                </a:solidFill>
                <a:cs typeface="Arial"/>
              </a:rPr>
              <a:t>En France,  </a:t>
            </a:r>
          </a:p>
          <a:p>
            <a:r>
              <a:rPr lang="fr-FR" i="1">
                <a:solidFill>
                  <a:srgbClr val="FFFFFF"/>
                </a:solidFill>
                <a:cs typeface="Arial"/>
              </a:rPr>
              <a:t>on n’a pas de pétrole, </a:t>
            </a:r>
            <a:endParaRPr lang="en-US" i="1">
              <a:solidFill>
                <a:srgbClr val="FFFFFF"/>
              </a:solidFill>
              <a:cs typeface="Arial"/>
            </a:endParaRPr>
          </a:p>
          <a:p>
            <a:r>
              <a:rPr lang="fr-FR" i="1">
                <a:solidFill>
                  <a:srgbClr val="FFFFFF"/>
                </a:solidFill>
                <a:cs typeface="Arial"/>
              </a:rPr>
              <a:t>donc il nous faut un plan !</a:t>
            </a:r>
            <a:endParaRPr lang="en-US" i="1">
              <a:solidFill>
                <a:srgbClr val="FFFFFF"/>
              </a:solidFill>
              <a:cs typeface="Arial"/>
            </a:endParaRPr>
          </a:p>
          <a:p>
            <a:r>
              <a:rPr lang="fr-F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56438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B4B8F-EFE9-07D2-0B06-40D359481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re 11">
            <a:extLst>
              <a:ext uri="{FF2B5EF4-FFF2-40B4-BE49-F238E27FC236}">
                <a16:creationId xmlns:a16="http://schemas.microsoft.com/office/drawing/2014/main" id="{48B98428-CDBE-B565-DD6B-E29250026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252" y="239421"/>
            <a:ext cx="7479215" cy="641898"/>
          </a:xfrm>
        </p:spPr>
        <p:txBody>
          <a:bodyPr>
            <a:noAutofit/>
          </a:bodyPr>
          <a:lstStyle/>
          <a:p>
            <a:r>
              <a:rPr lang="fr-FR" sz="2200"/>
              <a:t>Des chaines d’approvisionnement fragmentées géographiquement et dominées par quelques acteurs</a:t>
            </a:r>
          </a:p>
        </p:txBody>
      </p:sp>
      <p:sp>
        <p:nvSpPr>
          <p:cNvPr id="21" name="!!transition 2">
            <a:extLst>
              <a:ext uri="{FF2B5EF4-FFF2-40B4-BE49-F238E27FC236}">
                <a16:creationId xmlns:a16="http://schemas.microsoft.com/office/drawing/2014/main" id="{2CE16023-228E-9ADD-DD74-84C6DA684253}"/>
              </a:ext>
            </a:extLst>
          </p:cNvPr>
          <p:cNvSpPr/>
          <p:nvPr/>
        </p:nvSpPr>
        <p:spPr>
          <a:xfrm>
            <a:off x="850901" y="1901371"/>
            <a:ext cx="10388600" cy="4729844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04C142B-951A-F6F5-1CC3-01A4D61197C9}"/>
              </a:ext>
            </a:extLst>
          </p:cNvPr>
          <p:cNvSpPr/>
          <p:nvPr/>
        </p:nvSpPr>
        <p:spPr>
          <a:xfrm>
            <a:off x="1711939" y="6315447"/>
            <a:ext cx="7248044" cy="4844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D75A7FE-15D4-07E1-C598-34D1EFBD26B2}"/>
              </a:ext>
            </a:extLst>
          </p:cNvPr>
          <p:cNvSpPr txBox="1"/>
          <p:nvPr/>
        </p:nvSpPr>
        <p:spPr>
          <a:xfrm>
            <a:off x="3940180" y="6344475"/>
            <a:ext cx="27218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/>
              <a:t>Source : USGS, données 2024</a:t>
            </a:r>
          </a:p>
        </p:txBody>
      </p:sp>
    </p:spTree>
    <p:extLst>
      <p:ext uri="{BB962C8B-B14F-4D97-AF65-F5344CB8AC3E}">
        <p14:creationId xmlns:p14="http://schemas.microsoft.com/office/powerpoint/2010/main" val="24009993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5FDAA-F767-0022-3924-08C24DCE9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A9952607-9B0B-80D3-E642-50B81AA79FCA}"/>
              </a:ext>
            </a:extLst>
          </p:cNvPr>
          <p:cNvSpPr txBox="1"/>
          <p:nvPr/>
        </p:nvSpPr>
        <p:spPr>
          <a:xfrm>
            <a:off x="132203" y="1049559"/>
            <a:ext cx="11655845" cy="318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0" algn="just" defTabSz="91440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400" b="1" i="0" u="none" strike="noStrike" kern="100" cap="none" spc="0" normalizeH="0" baseline="0" noProof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/>
              </a:rPr>
              <a:t> </a:t>
            </a:r>
            <a:endParaRPr kumimoji="0" lang="fr-FR" sz="1400" b="0" i="0" u="none" strike="noStrike" kern="100" cap="none" spc="0" normalizeH="0" baseline="0" noProof="0">
              <a:ln>
                <a:noFill/>
              </a:ln>
              <a:solidFill>
                <a:srgbClr val="191919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Arial"/>
            </a:endParaRPr>
          </a:p>
        </p:txBody>
      </p:sp>
      <p:sp>
        <p:nvSpPr>
          <p:cNvPr id="6" name="bloc 1">
            <a:extLst>
              <a:ext uri="{FF2B5EF4-FFF2-40B4-BE49-F238E27FC236}">
                <a16:creationId xmlns:a16="http://schemas.microsoft.com/office/drawing/2014/main" id="{89872980-D178-95E3-DF75-AA5CEEB3F649}"/>
              </a:ext>
            </a:extLst>
          </p:cNvPr>
          <p:cNvSpPr/>
          <p:nvPr/>
        </p:nvSpPr>
        <p:spPr>
          <a:xfrm>
            <a:off x="6755258" y="3088256"/>
            <a:ext cx="1794295" cy="127671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>
                <a:solidFill>
                  <a:schemeClr val="bg1"/>
                </a:solidFill>
              </a:rPr>
              <a:t>Fabrication de produits intermédiaires</a:t>
            </a:r>
          </a:p>
        </p:txBody>
      </p:sp>
      <p:sp>
        <p:nvSpPr>
          <p:cNvPr id="8" name="!!transition 3">
            <a:extLst>
              <a:ext uri="{FF2B5EF4-FFF2-40B4-BE49-F238E27FC236}">
                <a16:creationId xmlns:a16="http://schemas.microsoft.com/office/drawing/2014/main" id="{0CAB32E2-7374-D18E-57DB-4A791FB7EDAB}"/>
              </a:ext>
            </a:extLst>
          </p:cNvPr>
          <p:cNvSpPr/>
          <p:nvPr/>
        </p:nvSpPr>
        <p:spPr>
          <a:xfrm>
            <a:off x="9974708" y="3088256"/>
            <a:ext cx="1794295" cy="127671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/>
              <a:t>Fabrication du produit fini</a:t>
            </a:r>
          </a:p>
        </p:txBody>
      </p:sp>
      <p:cxnSp>
        <p:nvCxnSpPr>
          <p:cNvPr id="7" name="flèche 1">
            <a:extLst>
              <a:ext uri="{FF2B5EF4-FFF2-40B4-BE49-F238E27FC236}">
                <a16:creationId xmlns:a16="http://schemas.microsoft.com/office/drawing/2014/main" id="{63F4BBD5-92BE-B122-F05D-0710D1301EDE}"/>
              </a:ext>
            </a:extLst>
          </p:cNvPr>
          <p:cNvCxnSpPr>
            <a:cxnSpLocks/>
          </p:cNvCxnSpPr>
          <p:nvPr/>
        </p:nvCxnSpPr>
        <p:spPr>
          <a:xfrm>
            <a:off x="2156604" y="3726611"/>
            <a:ext cx="1398254" cy="0"/>
          </a:xfrm>
          <a:prstGeom prst="straightConnector1">
            <a:avLst/>
          </a:prstGeom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1" name="!!transition 2">
            <a:extLst>
              <a:ext uri="{FF2B5EF4-FFF2-40B4-BE49-F238E27FC236}">
                <a16:creationId xmlns:a16="http://schemas.microsoft.com/office/drawing/2014/main" id="{EC1E91B6-C3AE-FD80-3BBF-9E57CA938AA8}"/>
              </a:ext>
            </a:extLst>
          </p:cNvPr>
          <p:cNvSpPr/>
          <p:nvPr/>
        </p:nvSpPr>
        <p:spPr>
          <a:xfrm>
            <a:off x="3554858" y="3088256"/>
            <a:ext cx="1794295" cy="127671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/>
              <a:t>Raffinage de métaux</a:t>
            </a:r>
          </a:p>
        </p:txBody>
      </p:sp>
      <p:sp>
        <p:nvSpPr>
          <p:cNvPr id="13" name="!!transition 1">
            <a:extLst>
              <a:ext uri="{FF2B5EF4-FFF2-40B4-BE49-F238E27FC236}">
                <a16:creationId xmlns:a16="http://schemas.microsoft.com/office/drawing/2014/main" id="{2AC70769-E210-E2C2-8E86-8B490BDD9519}"/>
              </a:ext>
            </a:extLst>
          </p:cNvPr>
          <p:cNvSpPr/>
          <p:nvPr/>
        </p:nvSpPr>
        <p:spPr>
          <a:xfrm>
            <a:off x="362309" y="3088256"/>
            <a:ext cx="1794295" cy="127671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/>
              <a:t>Extraction de minerais</a:t>
            </a:r>
          </a:p>
        </p:txBody>
      </p:sp>
      <p:cxnSp>
        <p:nvCxnSpPr>
          <p:cNvPr id="14" name="flèche 2">
            <a:extLst>
              <a:ext uri="{FF2B5EF4-FFF2-40B4-BE49-F238E27FC236}">
                <a16:creationId xmlns:a16="http://schemas.microsoft.com/office/drawing/2014/main" id="{1CACB43C-1878-FC2C-41EA-AE7F5F0B2429}"/>
              </a:ext>
            </a:extLst>
          </p:cNvPr>
          <p:cNvCxnSpPr>
            <a:cxnSpLocks/>
            <a:stCxn id="11" idx="3"/>
            <a:endCxn id="6" idx="1"/>
          </p:cNvCxnSpPr>
          <p:nvPr/>
        </p:nvCxnSpPr>
        <p:spPr>
          <a:xfrm>
            <a:off x="5349153" y="3726611"/>
            <a:ext cx="1406105" cy="0"/>
          </a:xfrm>
          <a:prstGeom prst="straightConnector1">
            <a:avLst/>
          </a:prstGeom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flèche 3">
            <a:extLst>
              <a:ext uri="{FF2B5EF4-FFF2-40B4-BE49-F238E27FC236}">
                <a16:creationId xmlns:a16="http://schemas.microsoft.com/office/drawing/2014/main" id="{9CCA9B47-355D-D210-E8F7-B943FF1049A8}"/>
              </a:ext>
            </a:extLst>
          </p:cNvPr>
          <p:cNvCxnSpPr>
            <a:cxnSpLocks/>
            <a:stCxn id="6" idx="3"/>
            <a:endCxn id="8" idx="1"/>
          </p:cNvCxnSpPr>
          <p:nvPr/>
        </p:nvCxnSpPr>
        <p:spPr>
          <a:xfrm>
            <a:off x="8549553" y="3726611"/>
            <a:ext cx="1425155" cy="0"/>
          </a:xfrm>
          <a:prstGeom prst="straightConnector1">
            <a:avLst/>
          </a:prstGeom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3" name="Titre 11">
            <a:extLst>
              <a:ext uri="{FF2B5EF4-FFF2-40B4-BE49-F238E27FC236}">
                <a16:creationId xmlns:a16="http://schemas.microsoft.com/office/drawing/2014/main" id="{32B521CB-597C-614D-22CC-1E4802550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252" y="239421"/>
            <a:ext cx="7479215" cy="641898"/>
          </a:xfrm>
        </p:spPr>
        <p:txBody>
          <a:bodyPr>
            <a:noAutofit/>
          </a:bodyPr>
          <a:lstStyle/>
          <a:p>
            <a:r>
              <a:rPr lang="fr-FR" sz="2200"/>
              <a:t>Des chaines d’approvisionnement fragmentées géographiquement et dominées par quelques acteurs</a:t>
            </a:r>
          </a:p>
        </p:txBody>
      </p:sp>
    </p:spTree>
    <p:extLst>
      <p:ext uri="{BB962C8B-B14F-4D97-AF65-F5344CB8AC3E}">
        <p14:creationId xmlns:p14="http://schemas.microsoft.com/office/powerpoint/2010/main" val="12794794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AFDE2-B9AE-2CA9-B7F8-E4073A0A0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41954F6A-911F-0225-CD47-DAAE01CAF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252" y="235284"/>
            <a:ext cx="7479215" cy="641898"/>
          </a:xfrm>
        </p:spPr>
        <p:txBody>
          <a:bodyPr>
            <a:noAutofit/>
          </a:bodyPr>
          <a:lstStyle/>
          <a:p>
            <a:r>
              <a:rPr lang="fr-FR" sz="2400"/>
              <a:t>La domination de la Chine sur l’ensemble des étapes des chaines d’approvisionnement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8B12697-7496-7F98-00C6-2FC82F051CD1}"/>
              </a:ext>
            </a:extLst>
          </p:cNvPr>
          <p:cNvSpPr txBox="1"/>
          <p:nvPr/>
        </p:nvSpPr>
        <p:spPr>
          <a:xfrm>
            <a:off x="132203" y="1049559"/>
            <a:ext cx="11655845" cy="318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0" algn="just" defTabSz="91440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400" b="1" i="0" u="none" strike="noStrike" kern="100" cap="none" spc="0" normalizeH="0" baseline="0" noProof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/>
              </a:rPr>
              <a:t> </a:t>
            </a:r>
            <a:endParaRPr kumimoji="0" lang="fr-FR" sz="1400" b="0" i="0" u="none" strike="noStrike" kern="100" cap="none" spc="0" normalizeH="0" baseline="0" noProof="0">
              <a:ln>
                <a:noFill/>
              </a:ln>
              <a:solidFill>
                <a:srgbClr val="191919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Arial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5D72D49-D984-23DF-E50E-3C7EBC51B4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00" y="2202570"/>
            <a:ext cx="6870742" cy="3010494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9F992E4F-DDDC-1E41-FF12-F201134DCA35}"/>
              </a:ext>
            </a:extLst>
          </p:cNvPr>
          <p:cNvSpPr txBox="1"/>
          <p:nvPr/>
        </p:nvSpPr>
        <p:spPr>
          <a:xfrm>
            <a:off x="5460484" y="5213064"/>
            <a:ext cx="6029841" cy="7114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buNone/>
            </a:pPr>
            <a:r>
              <a:rPr lang="fr-FR" sz="1200" b="1" kern="100">
                <a:solidFill>
                  <a:srgbClr val="191919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Domination de la Chine dans le secteur du raffinage, à la fois en termes de géographie et propriété</a:t>
            </a:r>
            <a:endParaRPr lang="fr-FR" sz="1200" kern="100">
              <a:solidFill>
                <a:srgbClr val="191919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algn="ctr">
              <a:lnSpc>
                <a:spcPct val="115000"/>
              </a:lnSpc>
              <a:buNone/>
            </a:pPr>
            <a:r>
              <a:rPr lang="fr-FR" sz="1200" i="1" kern="100">
                <a:solidFill>
                  <a:srgbClr val="191919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Source : Global Critical </a:t>
            </a:r>
            <a:r>
              <a:rPr lang="fr-FR" sz="1200" i="1" kern="100" err="1">
                <a:solidFill>
                  <a:srgbClr val="191919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Minerals</a:t>
            </a:r>
            <a:r>
              <a:rPr lang="fr-FR" sz="1200" i="1" kern="100">
                <a:solidFill>
                  <a:srgbClr val="191919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 Outlook 2025, Agence Internationale de l’Energie</a:t>
            </a:r>
            <a:endParaRPr lang="fr-FR" sz="1200" kern="100">
              <a:solidFill>
                <a:srgbClr val="191919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F2FC646-CAD3-B839-EEDF-3ACDF33AC1D3}"/>
              </a:ext>
            </a:extLst>
          </p:cNvPr>
          <p:cNvSpPr txBox="1"/>
          <p:nvPr/>
        </p:nvSpPr>
        <p:spPr>
          <a:xfrm>
            <a:off x="656519" y="1730737"/>
            <a:ext cx="433458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3000"/>
              </a:spcAft>
              <a:buSzPct val="120000"/>
              <a:buFont typeface="Arial" panose="020B0604020202020204" pitchFamily="34" charset="0"/>
              <a:buChar char="•"/>
            </a:pPr>
            <a:r>
              <a:rPr lang="fr-FR" sz="1600" b="1">
                <a:solidFill>
                  <a:schemeClr val="tx2"/>
                </a:solidFill>
              </a:rPr>
              <a:t>Une stratégie industrielle </a:t>
            </a:r>
            <a:r>
              <a:rPr lang="fr-FR" sz="1600"/>
              <a:t>visant à contrôler l’ensemble de la chaîne d’approvisionnement des métaux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70B0C57-EF8B-219B-C501-C6AC102E3F0F}"/>
              </a:ext>
            </a:extLst>
          </p:cNvPr>
          <p:cNvSpPr txBox="1"/>
          <p:nvPr/>
        </p:nvSpPr>
        <p:spPr>
          <a:xfrm>
            <a:off x="656519" y="3234255"/>
            <a:ext cx="433458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3000"/>
              </a:spcAft>
              <a:buSzPct val="120000"/>
              <a:buFont typeface="Arial" panose="020B0604020202020204" pitchFamily="34" charset="0"/>
              <a:buChar char="•"/>
            </a:pPr>
            <a:r>
              <a:rPr lang="fr-FR" sz="1600"/>
              <a:t>Une domination particulièrement forte dans </a:t>
            </a:r>
            <a:r>
              <a:rPr lang="fr-FR" sz="1600" b="1">
                <a:solidFill>
                  <a:schemeClr val="tx2"/>
                </a:solidFill>
              </a:rPr>
              <a:t>les activités de raffinage et de transformation</a:t>
            </a:r>
            <a:r>
              <a:rPr lang="fr-FR" sz="1600"/>
              <a:t>, jusqu’à près de 90 % pour certaines terres rares.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64FDA15-F9BA-EFFC-8A99-50D743CD3AC8}"/>
              </a:ext>
            </a:extLst>
          </p:cNvPr>
          <p:cNvSpPr txBox="1"/>
          <p:nvPr/>
        </p:nvSpPr>
        <p:spPr>
          <a:xfrm>
            <a:off x="656519" y="4983995"/>
            <a:ext cx="43345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3000"/>
              </a:spcAft>
              <a:buSzPct val="120000"/>
              <a:buFont typeface="Arial" panose="020B0604020202020204" pitchFamily="34" charset="0"/>
              <a:buChar char="•"/>
            </a:pPr>
            <a:r>
              <a:rPr lang="fr-FR" sz="1600"/>
              <a:t>Un</a:t>
            </a:r>
            <a:r>
              <a:rPr lang="fr-FR" sz="1600" b="1">
                <a:solidFill>
                  <a:schemeClr val="tx2"/>
                </a:solidFill>
              </a:rPr>
              <a:t> levier géopolitique majeur</a:t>
            </a:r>
            <a:r>
              <a:rPr lang="fr-FR" sz="1600"/>
              <a:t>, notamment par les contrôles d’export</a:t>
            </a:r>
          </a:p>
        </p:txBody>
      </p:sp>
    </p:spTree>
    <p:extLst>
      <p:ext uri="{BB962C8B-B14F-4D97-AF65-F5344CB8AC3E}">
        <p14:creationId xmlns:p14="http://schemas.microsoft.com/office/powerpoint/2010/main" val="179251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 build="allAtOnce"/>
      <p:bldP spid="5" grpId="0"/>
      <p:bldP spid="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4C66-8040-2377-BEF8-F27CE92EC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A961FE01-FB63-E02C-4D0F-10D8DD530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252" y="243850"/>
            <a:ext cx="7479215" cy="641898"/>
          </a:xfrm>
        </p:spPr>
        <p:txBody>
          <a:bodyPr>
            <a:noAutofit/>
          </a:bodyPr>
          <a:lstStyle/>
          <a:p>
            <a:r>
              <a:rPr lang="fr-FR" sz="2400"/>
              <a:t>Une industrie de défense fortement utilisatrice de métaux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0847F4B-F1E4-ECA4-818B-C2F11A150408}"/>
              </a:ext>
            </a:extLst>
          </p:cNvPr>
          <p:cNvSpPr txBox="1"/>
          <p:nvPr/>
        </p:nvSpPr>
        <p:spPr>
          <a:xfrm>
            <a:off x="713229" y="1239898"/>
            <a:ext cx="74792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algn="just">
              <a:buClr>
                <a:srgbClr val="000000"/>
              </a:buClr>
              <a:defRPr/>
            </a:pPr>
            <a:r>
              <a:rPr lang="fr-FR" b="1" kern="100">
                <a:latin typeface="Arial" panose="020B0604020202020204" pitchFamily="34" charset="0"/>
              </a:rPr>
              <a:t>Les applications de défense requièrent un </a:t>
            </a:r>
            <a:r>
              <a:rPr lang="fr-FR" b="1" kern="100">
                <a:solidFill>
                  <a:schemeClr val="tx2"/>
                </a:solidFill>
                <a:latin typeface="Arial" panose="020B0604020202020204" pitchFamily="34" charset="0"/>
              </a:rPr>
              <a:t>grand nombre de métaux</a:t>
            </a:r>
            <a:r>
              <a:rPr lang="fr-FR" b="1" kern="100">
                <a:latin typeface="Arial" panose="020B0604020202020204" pitchFamily="34" charset="0"/>
              </a:rPr>
              <a:t>, pour </a:t>
            </a:r>
            <a:r>
              <a:rPr lang="fr-FR" b="1" kern="100">
                <a:solidFill>
                  <a:schemeClr val="tx2"/>
                </a:solidFill>
                <a:latin typeface="Arial" panose="020B0604020202020204" pitchFamily="34" charset="0"/>
              </a:rPr>
              <a:t>des applications nombreuses et complexes</a:t>
            </a:r>
            <a:r>
              <a:rPr lang="fr-FR" b="1" kern="100">
                <a:latin typeface="Arial" panose="020B0604020202020204" pitchFamily="34" charset="0"/>
              </a:rPr>
              <a:t>.</a:t>
            </a:r>
            <a:endParaRPr kumimoji="0" lang="fr-FR" b="1" u="none" strike="noStrike" kern="1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Arial"/>
            </a:endParaRPr>
          </a:p>
        </p:txBody>
      </p:sp>
      <p:sp>
        <p:nvSpPr>
          <p:cNvPr id="2" name="Google Shape;138;g215458a6e9d_7_29">
            <a:extLst>
              <a:ext uri="{FF2B5EF4-FFF2-40B4-BE49-F238E27FC236}">
                <a16:creationId xmlns:a16="http://schemas.microsoft.com/office/drawing/2014/main" id="{754906DA-CB06-358B-53A3-73C5AE6EBF4E}"/>
              </a:ext>
            </a:extLst>
          </p:cNvPr>
          <p:cNvSpPr txBox="1">
            <a:spLocks/>
          </p:cNvSpPr>
          <p:nvPr/>
        </p:nvSpPr>
        <p:spPr bwMode="auto">
          <a:xfrm>
            <a:off x="8753475" y="6486522"/>
            <a:ext cx="2450400" cy="368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fld id="{00000000-1234-1234-1234-123412341234}" type="slidenum">
              <a:rPr kumimoji="0" lang="fr-FR" sz="10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Poppins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tabLst/>
                <a:defRPr/>
              </a:pPr>
              <a:t>53</a:t>
            </a:fld>
            <a:endParaRPr kumimoji="0" lang="fr-FR" sz="1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Poppin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01628CA-66FB-4491-1804-5CEE9F00DD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6"/>
          <a:stretch>
            <a:fillRect/>
          </a:stretch>
        </p:blipFill>
        <p:spPr bwMode="auto">
          <a:xfrm>
            <a:off x="449416" y="2067883"/>
            <a:ext cx="9643559" cy="4630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CBB55A-E204-2FD1-9A71-3EBC294D5E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2395" y="3248673"/>
            <a:ext cx="1562100" cy="1397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EA61C56-4765-556D-02B0-207F1753FFE7}"/>
              </a:ext>
            </a:extLst>
          </p:cNvPr>
          <p:cNvSpPr/>
          <p:nvPr/>
        </p:nvSpPr>
        <p:spPr>
          <a:xfrm>
            <a:off x="7832263" y="4879044"/>
            <a:ext cx="2888886" cy="17140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0FB3AE4-82E0-F667-5823-D7EFA324CEAA}"/>
              </a:ext>
            </a:extLst>
          </p:cNvPr>
          <p:cNvSpPr txBox="1"/>
          <p:nvPr/>
        </p:nvSpPr>
        <p:spPr>
          <a:xfrm>
            <a:off x="4984459" y="5058373"/>
            <a:ext cx="6175872" cy="12464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/>
              </a:rPr>
              <a:t>Risques d’approvisionnement en métaux critiques dans les applications militaires</a:t>
            </a:r>
            <a:r>
              <a:rPr kumimoji="0" lang="fr-FR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Source : Strategic raw materials for </a:t>
            </a:r>
            <a:r>
              <a:rPr kumimoji="0" lang="en-US" sz="1400" b="0" i="1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defence</a:t>
            </a:r>
            <a:r>
              <a:rPr kumimoji="0" lang="en-US" sz="14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 Mapping European industry needs Benedetta Girardi, Irina </a:t>
            </a:r>
            <a:r>
              <a:rPr kumimoji="0" lang="en-US" sz="1400" b="0" i="1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Patrahau</a:t>
            </a:r>
            <a:r>
              <a:rPr kumimoji="0" lang="en-US" sz="14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, Giovanni Cisco and Michel Rademaker The Hague Center for Strategic Studies, January 2023</a:t>
            </a: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3636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143853-A3E8-3BC5-FE39-33A9FFAE7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1">
            <a:extLst>
              <a:ext uri="{FF2B5EF4-FFF2-40B4-BE49-F238E27FC236}">
                <a16:creationId xmlns:a16="http://schemas.microsoft.com/office/drawing/2014/main" id="{CCE770A8-B8D6-9AF9-FFF7-60EB8DF35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678" y="177175"/>
            <a:ext cx="7007198" cy="641898"/>
          </a:xfrm>
        </p:spPr>
        <p:txBody>
          <a:bodyPr>
            <a:noAutofit/>
          </a:bodyPr>
          <a:lstStyle/>
          <a:p>
            <a:pPr algn="just"/>
            <a:r>
              <a:rPr lang="fr-FR" sz="2000"/>
              <a:t>Les vulnérabilités sont principalement liées à la solidité des capacités de transformation en aval de l’extraction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71CBFB0-4F6A-3FE2-7E69-3CD949559024}"/>
              </a:ext>
            </a:extLst>
          </p:cNvPr>
          <p:cNvSpPr txBox="1"/>
          <p:nvPr/>
        </p:nvSpPr>
        <p:spPr>
          <a:xfrm>
            <a:off x="523416" y="2010233"/>
            <a:ext cx="51773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La</a:t>
            </a:r>
            <a:r>
              <a:rPr kumimoji="0" lang="fr-FR" sz="1800" i="0" u="none" strike="noStrike" kern="0" cap="none" spc="0" normalizeH="0" noProof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vulnérabilité associée à l’usage des métaux </a:t>
            </a:r>
            <a:r>
              <a:rPr kumimoji="0" lang="fr-FR" sz="180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pour la défense est liée aux</a:t>
            </a:r>
            <a:r>
              <a:rPr kumimoji="0" lang="fr-FR" sz="18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cs typeface="Arial"/>
              </a:rPr>
              <a:t> dépendances aux filières de transformation de la matière première</a:t>
            </a:r>
            <a:endParaRPr kumimoji="0" lang="fr-FR" sz="1400" b="1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DBBC19C-5225-A5B8-4139-CDF63756F6F2}"/>
              </a:ext>
            </a:extLst>
          </p:cNvPr>
          <p:cNvSpPr txBox="1"/>
          <p:nvPr/>
        </p:nvSpPr>
        <p:spPr>
          <a:xfrm>
            <a:off x="6539291" y="2010233"/>
            <a:ext cx="45287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Les applications de défense </a:t>
            </a:r>
            <a:r>
              <a:rPr kumimoji="0" lang="fr-FR" sz="18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cs typeface="Arial"/>
              </a:rPr>
              <a:t>sont dépendantes des chaînes de valeur de l’industrie civile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26B9C4-2CEB-F184-C7B4-4B51174ED329}"/>
              </a:ext>
            </a:extLst>
          </p:cNvPr>
          <p:cNvSpPr/>
          <p:nvPr/>
        </p:nvSpPr>
        <p:spPr>
          <a:xfrm>
            <a:off x="75741" y="1869597"/>
            <a:ext cx="5787275" cy="139811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6" name="Graphique 15">
            <a:extLst>
              <a:ext uri="{FF2B5EF4-FFF2-40B4-BE49-F238E27FC236}">
                <a16:creationId xmlns:a16="http://schemas.microsoft.com/office/drawing/2014/main" id="{97152F2D-6C91-0FE7-0F62-451471319C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1517796"/>
              </p:ext>
            </p:extLst>
          </p:nvPr>
        </p:nvGraphicFramePr>
        <p:xfrm>
          <a:off x="1890712" y="3324851"/>
          <a:ext cx="8410575" cy="26839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ZoneTexte 17">
            <a:extLst>
              <a:ext uri="{FF2B5EF4-FFF2-40B4-BE49-F238E27FC236}">
                <a16:creationId xmlns:a16="http://schemas.microsoft.com/office/drawing/2014/main" id="{DB546770-B51B-02C0-CC96-3D7732D89ACA}"/>
              </a:ext>
            </a:extLst>
          </p:cNvPr>
          <p:cNvSpPr txBox="1"/>
          <p:nvPr/>
        </p:nvSpPr>
        <p:spPr>
          <a:xfrm>
            <a:off x="3419245" y="5608786"/>
            <a:ext cx="61160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/>
              </a:rPr>
              <a:t>Chiffre d’affaires civil et militaire des 10 premières entreprises de défense européennes en 2023 (M€)</a:t>
            </a:r>
            <a:r>
              <a:rPr kumimoji="0" lang="fr-FR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FR" sz="1200" kern="0">
                <a:solidFill>
                  <a:srgbClr val="000000"/>
                </a:solidFill>
                <a:latin typeface="Arial"/>
                <a:cs typeface="Arial"/>
              </a:rPr>
              <a:t>Source : Aerospace, Security and </a:t>
            </a:r>
            <a:r>
              <a:rPr lang="fr-FR" sz="1200" kern="0" err="1">
                <a:solidFill>
                  <a:srgbClr val="000000"/>
                </a:solidFill>
                <a:latin typeface="Arial"/>
                <a:cs typeface="Arial"/>
              </a:rPr>
              <a:t>Defence</a:t>
            </a:r>
            <a:r>
              <a:rPr lang="fr-FR" sz="1200" kern="0">
                <a:solidFill>
                  <a:srgbClr val="000000"/>
                </a:solidFill>
                <a:latin typeface="Arial"/>
                <a:cs typeface="Arial"/>
              </a:rPr>
              <a:t> Industrie, Association of Europe,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FR" sz="1200" kern="0">
                <a:solidFill>
                  <a:srgbClr val="000000"/>
                </a:solidFill>
                <a:latin typeface="Arial"/>
                <a:cs typeface="Arial"/>
              </a:rPr>
              <a:t>2022 </a:t>
            </a:r>
            <a:r>
              <a:rPr lang="fr-FR" sz="1200" kern="0" err="1">
                <a:solidFill>
                  <a:srgbClr val="000000"/>
                </a:solidFill>
                <a:latin typeface="Arial"/>
                <a:cs typeface="Arial"/>
              </a:rPr>
              <a:t>Facts</a:t>
            </a:r>
            <a:r>
              <a:rPr lang="fr-FR" sz="1200" kern="0">
                <a:solidFill>
                  <a:srgbClr val="000000"/>
                </a:solidFill>
                <a:latin typeface="Arial"/>
                <a:cs typeface="Arial"/>
              </a:rPr>
              <a:t> and Figures</a:t>
            </a: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499208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4" grpId="0" animBg="1"/>
      <p:bldGraphic spid="16" grpId="0">
        <p:bldAsOne/>
      </p:bldGraphic>
      <p:bldP spid="18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DCB979-5998-CBD6-D33D-79126CB36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9F5433-64E4-8C67-C9F5-F0454F3839A3}"/>
              </a:ext>
            </a:extLst>
          </p:cNvPr>
          <p:cNvSpPr/>
          <p:nvPr/>
        </p:nvSpPr>
        <p:spPr>
          <a:xfrm>
            <a:off x="695325" y="1280707"/>
            <a:ext cx="1889467" cy="4522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4919E17-96DB-66E5-72B2-8F8FD2AFE5D8}"/>
              </a:ext>
            </a:extLst>
          </p:cNvPr>
          <p:cNvSpPr txBox="1"/>
          <p:nvPr/>
        </p:nvSpPr>
        <p:spPr>
          <a:xfrm>
            <a:off x="523416" y="3852229"/>
            <a:ext cx="51773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Le </a:t>
            </a:r>
            <a:r>
              <a:rPr kumimoji="0" lang="fr-FR" sz="18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principal risque d'approvisionnement identifié </a:t>
            </a:r>
            <a:r>
              <a:rPr kumimoji="0" lang="fr-FR" sz="180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est le </a:t>
            </a:r>
            <a:r>
              <a:rPr kumimoji="0" lang="fr-FR" sz="18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cs typeface="Arial"/>
              </a:rPr>
              <a:t>quasi-monopole des capacités de transformation de la Chine.</a:t>
            </a:r>
            <a:endParaRPr kumimoji="0" lang="fr-FR" sz="2400" b="1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13C0937-BA29-BD40-86BB-4FFCFD7E38A5}"/>
              </a:ext>
            </a:extLst>
          </p:cNvPr>
          <p:cNvSpPr txBox="1"/>
          <p:nvPr/>
        </p:nvSpPr>
        <p:spPr>
          <a:xfrm>
            <a:off x="5801160" y="5713024"/>
            <a:ext cx="61650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Domination de la Chine dans le secteur du raffinage, à la fois en termes de géographie et propriété</a:t>
            </a:r>
            <a:r>
              <a:rPr kumimoji="0" lang="fr-FR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</a:p>
          <a:p>
            <a:pPr algn="ctr">
              <a:buClr>
                <a:srgbClr val="000000"/>
              </a:buClr>
              <a:defRPr/>
            </a:pPr>
            <a:r>
              <a:rPr lang="fr-FR" sz="1200" i="1"/>
              <a:t>Source : Global Critical </a:t>
            </a:r>
            <a:r>
              <a:rPr lang="fr-FR" sz="1200" i="1" err="1"/>
              <a:t>Minerals</a:t>
            </a:r>
            <a:r>
              <a:rPr lang="fr-FR" sz="1200" i="1"/>
              <a:t> Outlook 2025, Agence Internationale de l’Energie</a:t>
            </a:r>
            <a:endParaRPr lang="fr-FR" sz="120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970DC62-8C42-D7E3-9B39-2AD8561324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093" y="3049558"/>
            <a:ext cx="6100106" cy="2672831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5A68257-C289-CE61-C561-86E05926EC45}"/>
              </a:ext>
            </a:extLst>
          </p:cNvPr>
          <p:cNvSpPr txBox="1"/>
          <p:nvPr/>
        </p:nvSpPr>
        <p:spPr>
          <a:xfrm>
            <a:off x="6539291" y="2010233"/>
            <a:ext cx="45287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Les applications de défense </a:t>
            </a:r>
            <a:r>
              <a:rPr kumimoji="0" lang="fr-FR" sz="18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cs typeface="Arial"/>
              </a:rPr>
              <a:t>sont dépendantes des chaînes de valeur de l’industrie civile.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C4B1866-F38A-6C46-BE4F-86E31EEEB27F}"/>
              </a:ext>
            </a:extLst>
          </p:cNvPr>
          <p:cNvSpPr txBox="1"/>
          <p:nvPr/>
        </p:nvSpPr>
        <p:spPr>
          <a:xfrm>
            <a:off x="523416" y="2010233"/>
            <a:ext cx="51773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fr-FR" kern="0">
                <a:cs typeface="Arial"/>
              </a:rPr>
              <a:t>La vulnérabilité associée à l’usage des métaux pour la défense est liée aux</a:t>
            </a:r>
            <a:r>
              <a:rPr lang="fr-FR" b="1" kern="0">
                <a:solidFill>
                  <a:schemeClr val="tx2"/>
                </a:solidFill>
                <a:cs typeface="Arial"/>
              </a:rPr>
              <a:t> dépendances aux filières de transformation de la matière première</a:t>
            </a:r>
            <a:endParaRPr lang="fr-FR" sz="1400" b="1" kern="0">
              <a:solidFill>
                <a:schemeClr val="tx2"/>
              </a:solidFill>
              <a:cs typeface="Arial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A998B07-C765-05F5-D07A-584B752654A7}"/>
              </a:ext>
            </a:extLst>
          </p:cNvPr>
          <p:cNvSpPr/>
          <p:nvPr/>
        </p:nvSpPr>
        <p:spPr>
          <a:xfrm>
            <a:off x="75741" y="2013238"/>
            <a:ext cx="5787275" cy="139811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C8746F7-D1D6-D206-2F2A-C6D2DD5F1E86}"/>
              </a:ext>
            </a:extLst>
          </p:cNvPr>
          <p:cNvSpPr/>
          <p:nvPr/>
        </p:nvSpPr>
        <p:spPr>
          <a:xfrm>
            <a:off x="6310691" y="2010232"/>
            <a:ext cx="5466625" cy="877485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itre 11">
            <a:extLst>
              <a:ext uri="{FF2B5EF4-FFF2-40B4-BE49-F238E27FC236}">
                <a16:creationId xmlns:a16="http://schemas.microsoft.com/office/drawing/2014/main" id="{6F7CF563-417B-89D1-07F8-DA7DE2C95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678" y="177175"/>
            <a:ext cx="7007198" cy="641898"/>
          </a:xfrm>
        </p:spPr>
        <p:txBody>
          <a:bodyPr>
            <a:noAutofit/>
          </a:bodyPr>
          <a:lstStyle/>
          <a:p>
            <a:pPr algn="just"/>
            <a:r>
              <a:rPr lang="fr-FR" sz="2000"/>
              <a:t>Les risques d’approvisionnement sont principalement liés à la solidité des capacités de transformation en aval de l’extraction</a:t>
            </a:r>
          </a:p>
        </p:txBody>
      </p:sp>
    </p:spTree>
    <p:extLst>
      <p:ext uri="{BB962C8B-B14F-4D97-AF65-F5344CB8AC3E}">
        <p14:creationId xmlns:p14="http://schemas.microsoft.com/office/powerpoint/2010/main" val="7732062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F96B51-6894-7378-BBB4-FF160FA49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4C7DD5-68BB-2345-CE21-323E92F6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252" y="325611"/>
            <a:ext cx="7122221" cy="641898"/>
          </a:xfrm>
        </p:spPr>
        <p:txBody>
          <a:bodyPr>
            <a:noAutofit/>
          </a:bodyPr>
          <a:lstStyle/>
          <a:p>
            <a:r>
              <a:rPr lang="fr-FR"/>
              <a:t>É</a:t>
            </a:r>
            <a:r>
              <a:rPr lang="fr-FR">
                <a:solidFill>
                  <a:srgbClr val="0009B5"/>
                </a:solidFill>
              </a:rPr>
              <a:t>léments à retenir</a:t>
            </a:r>
          </a:p>
        </p:txBody>
      </p:sp>
      <p:sp>
        <p:nvSpPr>
          <p:cNvPr id="19" name="Google Shape;500;p15">
            <a:extLst>
              <a:ext uri="{FF2B5EF4-FFF2-40B4-BE49-F238E27FC236}">
                <a16:creationId xmlns:a16="http://schemas.microsoft.com/office/drawing/2014/main" id="{AC1FC182-1005-EF23-4267-1EA4B9815B6A}"/>
              </a:ext>
            </a:extLst>
          </p:cNvPr>
          <p:cNvSpPr txBox="1"/>
          <p:nvPr/>
        </p:nvSpPr>
        <p:spPr>
          <a:xfrm>
            <a:off x="2808514" y="2199821"/>
            <a:ext cx="7777843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spcAft>
                <a:spcPts val="4800"/>
              </a:spcAft>
            </a:pPr>
            <a:r>
              <a:rPr lang="fr-FR" sz="2000" b="1">
                <a:solidFill>
                  <a:schemeClr val="tx2"/>
                </a:solidFill>
              </a:rPr>
              <a:t>La fragmentation géographique et la spécificité des chaînes d’approvisionnement </a:t>
            </a:r>
            <a:r>
              <a:rPr lang="fr-FR" sz="2000" b="1"/>
              <a:t>renforcent les dépendances et multiplient les points de vulnérabilité</a:t>
            </a:r>
            <a:endParaRPr lang="fr-FR" sz="2000" b="1">
              <a:solidFill>
                <a:srgbClr val="0009B5"/>
              </a:solidFill>
            </a:endParaRPr>
          </a:p>
        </p:txBody>
      </p:sp>
      <p:sp>
        <p:nvSpPr>
          <p:cNvPr id="20" name="Google Shape;500;p15">
            <a:extLst>
              <a:ext uri="{FF2B5EF4-FFF2-40B4-BE49-F238E27FC236}">
                <a16:creationId xmlns:a16="http://schemas.microsoft.com/office/drawing/2014/main" id="{421E0DFD-3E16-F8A8-D225-66766E2B5E14}"/>
              </a:ext>
            </a:extLst>
          </p:cNvPr>
          <p:cNvSpPr txBox="1"/>
          <p:nvPr/>
        </p:nvSpPr>
        <p:spPr>
          <a:xfrm>
            <a:off x="2808513" y="3619471"/>
            <a:ext cx="7777843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/>
            <a:r>
              <a:rPr lang="fr-FR" sz="2000" b="1"/>
              <a:t>Les principaux points de vulnérabilité sont </a:t>
            </a:r>
            <a:r>
              <a:rPr lang="fr-FR" sz="2000" b="1">
                <a:solidFill>
                  <a:schemeClr val="tx2"/>
                </a:solidFill>
              </a:rPr>
              <a:t>en aval de l’extraction</a:t>
            </a:r>
            <a:r>
              <a:rPr lang="fr-FR" sz="2000"/>
              <a:t>, </a:t>
            </a:r>
            <a:r>
              <a:rPr lang="fr-FR" sz="2000" b="1"/>
              <a:t>et sont liés aux </a:t>
            </a:r>
            <a:r>
              <a:rPr lang="fr-FR" sz="2000" b="1">
                <a:solidFill>
                  <a:schemeClr val="tx2"/>
                </a:solidFill>
              </a:rPr>
              <a:t>capacités de fabrication, traitement et transformation des matériaux</a:t>
            </a:r>
            <a:r>
              <a:rPr lang="fr-FR" sz="2000"/>
              <a:t> </a:t>
            </a:r>
            <a:r>
              <a:rPr lang="fr-FR" sz="2000" b="1"/>
              <a:t>en Europe</a:t>
            </a:r>
          </a:p>
        </p:txBody>
      </p:sp>
      <p:sp>
        <p:nvSpPr>
          <p:cNvPr id="21" name="Google Shape;500;p15">
            <a:extLst>
              <a:ext uri="{FF2B5EF4-FFF2-40B4-BE49-F238E27FC236}">
                <a16:creationId xmlns:a16="http://schemas.microsoft.com/office/drawing/2014/main" id="{0363A659-D180-6731-ABCE-36C46F486757}"/>
              </a:ext>
            </a:extLst>
          </p:cNvPr>
          <p:cNvSpPr txBox="1"/>
          <p:nvPr/>
        </p:nvSpPr>
        <p:spPr>
          <a:xfrm>
            <a:off x="2808514" y="5126233"/>
            <a:ext cx="7777843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spcAft>
                <a:spcPts val="4800"/>
              </a:spcAft>
            </a:pPr>
            <a:r>
              <a:rPr lang="fr-FR" sz="2000" b="1">
                <a:solidFill>
                  <a:schemeClr val="tx2"/>
                </a:solidFill>
              </a:rPr>
              <a:t>La concentration des capacités de transformation en Chine </a:t>
            </a:r>
            <a:r>
              <a:rPr lang="fr-FR" sz="2000" b="1"/>
              <a:t>constitue la principale vulnérabilité pour le secteur de la défense</a:t>
            </a:r>
            <a:endParaRPr lang="fr-FR" sz="2000" b="1">
              <a:solidFill>
                <a:srgbClr val="0009B5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34B4D9-4B48-1722-82F9-20F5EDB411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773" y="2148114"/>
            <a:ext cx="1139371" cy="10305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7EAE334-ABFF-E819-F99E-14EF0C20E7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229" y="4826000"/>
            <a:ext cx="1734458" cy="173445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978F7BF-07ED-AA8A-A8BC-8D3A866E9F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773" y="3604577"/>
            <a:ext cx="1139371" cy="103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74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F5746-5B59-F65D-9FC9-2CAF35DB9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20">
            <a:extLst>
              <a:ext uri="{FF2B5EF4-FFF2-40B4-BE49-F238E27FC236}">
                <a16:creationId xmlns:a16="http://schemas.microsoft.com/office/drawing/2014/main" id="{CF77F153-96AF-FDA9-40F2-BCF58A74E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2563882"/>
            <a:ext cx="5334276" cy="865118"/>
          </a:xfrm>
        </p:spPr>
        <p:txBody>
          <a:bodyPr/>
          <a:lstStyle/>
          <a:p>
            <a:r>
              <a:rPr lang="fr-FR"/>
              <a:t>Q &amp; R – 10'</a:t>
            </a:r>
            <a:br>
              <a:rPr lang="fr-FR"/>
            </a:b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572945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4B1C3-4E4F-D7FB-5390-1825910AC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1">
            <a:extLst>
              <a:ext uri="{FF2B5EF4-FFF2-40B4-BE49-F238E27FC236}">
                <a16:creationId xmlns:a16="http://schemas.microsoft.com/office/drawing/2014/main" id="{DA73A584-95C0-80AE-EE4E-50EC0C11255F}"/>
              </a:ext>
            </a:extLst>
          </p:cNvPr>
          <p:cNvSpPr>
            <a:spLocks noGrp="1"/>
          </p:cNvSpPr>
          <p:nvPr/>
        </p:nvSpPr>
        <p:spPr>
          <a:xfrm>
            <a:off x="1474814" y="510888"/>
            <a:ext cx="10310981" cy="6418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Conclusion</a:t>
            </a:r>
            <a:endParaRPr lang="en-US"/>
          </a:p>
        </p:txBody>
      </p:sp>
      <p:pic>
        <p:nvPicPr>
          <p:cNvPr id="20" name="Google Shape;403;p4">
            <a:extLst>
              <a:ext uri="{FF2B5EF4-FFF2-40B4-BE49-F238E27FC236}">
                <a16:creationId xmlns:a16="http://schemas.microsoft.com/office/drawing/2014/main" id="{D56DE206-1737-559B-8528-314B581DC5EF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rcRect t="1925" b="1925"/>
          <a:stretch/>
        </p:blipFill>
        <p:spPr>
          <a:xfrm>
            <a:off x="4773209" y="1708878"/>
            <a:ext cx="2645581" cy="2644504"/>
          </a:xfrm>
          <a:prstGeom prst="ellipse">
            <a:avLst/>
          </a:prstGeom>
          <a:noFill/>
          <a:ln>
            <a:noFill/>
          </a:ln>
        </p:spPr>
      </p:pic>
      <p:sp>
        <p:nvSpPr>
          <p:cNvPr id="22" name="Google Shape;415;p4">
            <a:extLst>
              <a:ext uri="{FF2B5EF4-FFF2-40B4-BE49-F238E27FC236}">
                <a16:creationId xmlns:a16="http://schemas.microsoft.com/office/drawing/2014/main" id="{6117D3C4-25EE-40FB-DCE1-E2DBF2CF3D0A}"/>
              </a:ext>
            </a:extLst>
          </p:cNvPr>
          <p:cNvSpPr txBox="1"/>
          <p:nvPr/>
        </p:nvSpPr>
        <p:spPr>
          <a:xfrm>
            <a:off x="3864382" y="4568421"/>
            <a:ext cx="4463233" cy="1026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 fontAlgn="base"/>
            <a:r>
              <a:rPr lang="fr-FR" sz="1800" b="1">
                <a:solidFill>
                  <a:schemeClr val="tx1"/>
                </a:solidFill>
                <a:latin typeface="+mj-lt"/>
                <a:cs typeface="Helvetica"/>
              </a:rPr>
              <a:t>Laurent </a:t>
            </a:r>
            <a:r>
              <a:rPr lang="fr-FR" sz="1800" b="1" err="1">
                <a:solidFill>
                  <a:schemeClr val="tx1"/>
                </a:solidFill>
                <a:latin typeface="+mj-lt"/>
                <a:cs typeface="Helvetica"/>
              </a:rPr>
              <a:t>Lherbette</a:t>
            </a:r>
            <a:r>
              <a:rPr lang="fr-FR" sz="1800" b="1">
                <a:solidFill>
                  <a:schemeClr val="tx1"/>
                </a:solidFill>
                <a:latin typeface="+mj-lt"/>
                <a:cs typeface="Helvetica"/>
              </a:rPr>
              <a:t>​</a:t>
            </a:r>
            <a:br>
              <a:rPr lang="fr-FR" sz="1800">
                <a:latin typeface="+mj-lt"/>
                <a:cs typeface="Helvetica" panose="020B0604020202020204" pitchFamily="34" charset="0"/>
              </a:rPr>
            </a:br>
            <a:r>
              <a:rPr lang="fr-FR" sz="1800" i="1">
                <a:solidFill>
                  <a:schemeClr val="accent1"/>
                </a:solidFill>
                <a:latin typeface="+mj-lt"/>
                <a:cs typeface="Helvetica"/>
              </a:rPr>
              <a:t>Général de corps d’armée (2S)</a:t>
            </a:r>
          </a:p>
          <a:p>
            <a:pPr algn="ctr" fontAlgn="base"/>
            <a:r>
              <a:rPr lang="fr-FR" sz="1800" i="1">
                <a:solidFill>
                  <a:schemeClr val="tx1"/>
                </a:solidFill>
                <a:latin typeface="+mj-lt"/>
                <a:cs typeface="Helvetica"/>
              </a:rPr>
              <a:t>Soutien du programme DEFENDRE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400"/>
              <a:buFont typeface="Trebuchet MS"/>
              <a:buNone/>
            </a:pPr>
            <a:endParaRPr lang="fr-FR" sz="1800" b="0" i="1" u="none" strike="noStrike" cap="none">
              <a:solidFill>
                <a:schemeClr val="tx1"/>
              </a:solidFill>
              <a:latin typeface="+mj-lt"/>
              <a:ea typeface="Helvetica Neue"/>
              <a:cs typeface="Helvetica" panose="020B0604020202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12643531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24F34-1778-7707-32ED-1E25DABD56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1">
            <a:extLst>
              <a:ext uri="{FF2B5EF4-FFF2-40B4-BE49-F238E27FC236}">
                <a16:creationId xmlns:a16="http://schemas.microsoft.com/office/drawing/2014/main" id="{37BC6CA9-59EC-7EDA-D815-D55EA6062A71}"/>
              </a:ext>
            </a:extLst>
          </p:cNvPr>
          <p:cNvSpPr>
            <a:spLocks noGrp="1"/>
          </p:cNvSpPr>
          <p:nvPr/>
        </p:nvSpPr>
        <p:spPr>
          <a:xfrm>
            <a:off x="1474814" y="510888"/>
            <a:ext cx="10310981" cy="6418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Conclusion</a:t>
            </a:r>
            <a:endParaRPr lang="en-US"/>
          </a:p>
        </p:txBody>
      </p:sp>
      <p:sp>
        <p:nvSpPr>
          <p:cNvPr id="10" name="Google Shape;397;p4">
            <a:extLst>
              <a:ext uri="{FF2B5EF4-FFF2-40B4-BE49-F238E27FC236}">
                <a16:creationId xmlns:a16="http://schemas.microsoft.com/office/drawing/2014/main" id="{F50A733A-5749-F1E3-ECC7-72B133A199F9}"/>
              </a:ext>
            </a:extLst>
          </p:cNvPr>
          <p:cNvSpPr txBox="1"/>
          <p:nvPr/>
        </p:nvSpPr>
        <p:spPr>
          <a:xfrm>
            <a:off x="3514167" y="4507223"/>
            <a:ext cx="5052040" cy="641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400"/>
              <a:buFont typeface="Trebuchet MS"/>
              <a:buNone/>
            </a:pPr>
            <a:r>
              <a:rPr lang="fr-FR" sz="1800" b="1" i="0" u="none" strike="noStrike" cap="none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Noémie Rebière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400"/>
              <a:buFont typeface="Trebuchet MS"/>
              <a:buNone/>
            </a:pPr>
            <a:r>
              <a:rPr lang="fr-FR" sz="1800" b="0" i="1" u="none" strike="noStrike" cap="none">
                <a:solidFill>
                  <a:schemeClr val="accent1"/>
                </a:solidFill>
                <a:latin typeface="+mj-lt"/>
                <a:ea typeface="Helvetica Neue"/>
                <a:cs typeface="Helvetica Neue"/>
                <a:sym typeface="Helvetica Neue"/>
              </a:rPr>
              <a:t>Cheffe de projet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48C"/>
              </a:buClr>
              <a:buSzPts val="1400"/>
              <a:buFont typeface="Trebuchet MS"/>
              <a:buNone/>
            </a:pPr>
            <a:r>
              <a:rPr lang="fr-FR" sz="1800" i="1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Programme DEFENDRE, The Shift Project</a:t>
            </a:r>
            <a:endParaRPr lang="fr-FR" sz="1800" b="0" i="1" u="none" strike="noStrike" cap="none">
              <a:solidFill>
                <a:schemeClr val="tx1"/>
              </a:solidFill>
              <a:latin typeface="+mj-lt"/>
              <a:ea typeface="Helvetica Neue"/>
              <a:cs typeface="Helvetica Neue"/>
            </a:endParaRPr>
          </a:p>
        </p:txBody>
      </p:sp>
      <p:pic>
        <p:nvPicPr>
          <p:cNvPr id="12" name="Google Shape;412;p4" title="Capture d’écran 2025-05-22 à 09.51.32.png">
            <a:extLst>
              <a:ext uri="{FF2B5EF4-FFF2-40B4-BE49-F238E27FC236}">
                <a16:creationId xmlns:a16="http://schemas.microsoft.com/office/drawing/2014/main" id="{C701F21B-D68D-DD82-7887-729D6E487E1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7193" t="8608" r="6288" b="6659"/>
          <a:stretch/>
        </p:blipFill>
        <p:spPr>
          <a:xfrm>
            <a:off x="4661585" y="1708879"/>
            <a:ext cx="2757205" cy="2644504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6794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87AA1-136E-6954-4004-BE893CEEE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0DB17FB7-4EC1-13CD-C0B5-F16FFA6A9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/>
              <a:t>Pourquoi une approche robuste ?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9D7AAC1-815B-D202-DDDC-AD1C043A0657}"/>
              </a:ext>
            </a:extLst>
          </p:cNvPr>
          <p:cNvSpPr txBox="1"/>
          <p:nvPr/>
        </p:nvSpPr>
        <p:spPr>
          <a:xfrm>
            <a:off x="737081" y="1594693"/>
            <a:ext cx="7567507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2000" b="1">
                <a:solidFill>
                  <a:schemeClr val="tx2"/>
                </a:solidFill>
              </a:rPr>
              <a:t>Un contexte de crises de plus en plus fréquentes</a:t>
            </a:r>
          </a:p>
          <a:p>
            <a:pPr marL="719455">
              <a:spcBef>
                <a:spcPts val="600"/>
              </a:spcBef>
              <a:spcAft>
                <a:spcPts val="600"/>
              </a:spcAft>
            </a:pPr>
            <a:r>
              <a:rPr lang="fr-FR" b="1">
                <a:solidFill>
                  <a:schemeClr val="accent2"/>
                </a:solidFill>
              </a:rPr>
              <a:t>Energétiques</a:t>
            </a:r>
            <a:endParaRPr lang="fr-FR" b="1">
              <a:solidFill>
                <a:schemeClr val="accent2"/>
              </a:solidFill>
              <a:cs typeface="Arial" panose="020B0604020202020204"/>
            </a:endParaRPr>
          </a:p>
          <a:p>
            <a:pPr marL="1176655" lvl="1" indent="-342900">
              <a:buFont typeface="Arial" panose="020B0604020202020204" pitchFamily="34" charset="0"/>
              <a:buChar char="•"/>
            </a:pPr>
            <a:r>
              <a:rPr lang="fr-FR" sz="1600"/>
              <a:t>Crise énergétique mondiale de sortie de crise COVID</a:t>
            </a:r>
            <a:endParaRPr lang="fr-FR" sz="1600">
              <a:cs typeface="Arial"/>
            </a:endParaRPr>
          </a:p>
          <a:p>
            <a:pPr marL="1176655" lvl="1" indent="-342900">
              <a:buFont typeface="Arial" panose="020B0604020202020204" pitchFamily="34" charset="0"/>
              <a:buChar char="•"/>
            </a:pPr>
            <a:r>
              <a:rPr lang="fr-FR" sz="1600"/>
              <a:t>Crise énergétique européenne (guerre en Ukraine)</a:t>
            </a:r>
            <a:endParaRPr lang="fr-FR" sz="1600">
              <a:cs typeface="Arial"/>
            </a:endParaRPr>
          </a:p>
          <a:p>
            <a:pPr marL="1176655" lvl="1" indent="-342900">
              <a:buFont typeface="Arial" panose="020B0604020202020204" pitchFamily="34" charset="0"/>
              <a:buChar char="•"/>
            </a:pPr>
            <a:r>
              <a:rPr lang="fr-FR" sz="1600"/>
              <a:t>Crise énergétique mondiale (guerre en Iran)</a:t>
            </a:r>
            <a:endParaRPr lang="fr-FR" sz="1600">
              <a:cs typeface="Arial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732B319-537E-BED0-FBCF-C7D25ACC79F7}"/>
              </a:ext>
            </a:extLst>
          </p:cNvPr>
          <p:cNvSpPr txBox="1"/>
          <p:nvPr/>
        </p:nvSpPr>
        <p:spPr>
          <a:xfrm>
            <a:off x="737081" y="3254135"/>
            <a:ext cx="112693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>
                <a:solidFill>
                  <a:schemeClr val="tx2"/>
                </a:solidFill>
                <a:sym typeface="Wingdings" panose="05000000000000000000" pitchFamily="2" charset="2"/>
              </a:rPr>
              <a:t> </a:t>
            </a:r>
            <a:r>
              <a:rPr lang="fr-FR" sz="2000" b="1">
                <a:solidFill>
                  <a:schemeClr val="tx2"/>
                </a:solidFill>
              </a:rPr>
              <a:t>La réussite de tout projet économique pour la France est conditionnée au succès de la décarbonation, qui redonne de la liberté d’action et est une condition de notre souveraineté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1874321-0185-6C9A-E001-1D0C7216715D}"/>
              </a:ext>
            </a:extLst>
          </p:cNvPr>
          <p:cNvSpPr txBox="1"/>
          <p:nvPr/>
        </p:nvSpPr>
        <p:spPr>
          <a:xfrm>
            <a:off x="7322203" y="1881712"/>
            <a:ext cx="4148786" cy="143116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fr-FR" b="1">
                <a:solidFill>
                  <a:schemeClr val="accent2"/>
                </a:solidFill>
              </a:rPr>
              <a:t>Climatiques</a:t>
            </a:r>
            <a:endParaRPr lang="fr-FR" b="1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/>
              <a:t>Canicules, sécheresses (2022)</a:t>
            </a:r>
            <a:endParaRPr lang="fr-FR" sz="1600"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/>
              <a:t>Précipitations, inondations (2025)</a:t>
            </a:r>
            <a:endParaRPr lang="fr-FR" sz="1600"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/>
              <a:t>Cyclone Chido (2024)</a:t>
            </a:r>
            <a:endParaRPr lang="fr-FR" sz="1600"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/>
              <a:t>…</a:t>
            </a:r>
            <a:endParaRPr lang="fr-FR" sz="1600">
              <a:cs typeface="Arial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294167-40C6-A86A-678A-C390D3DF49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5252" y="4240546"/>
            <a:ext cx="1732815" cy="2425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64E448C-0BB5-9D7B-CCBC-546C3FB8EC0A}"/>
              </a:ext>
            </a:extLst>
          </p:cNvPr>
          <p:cNvSpPr txBox="1"/>
          <p:nvPr/>
        </p:nvSpPr>
        <p:spPr>
          <a:xfrm>
            <a:off x="3713015" y="4736571"/>
            <a:ext cx="59811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>
                <a:solidFill>
                  <a:schemeClr val="tx2"/>
                </a:solidFill>
              </a:rPr>
              <a:t>20 chantiers incontournables et emblématiques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989C5A0-0D18-8600-5D43-D9A82FB1EE13}"/>
              </a:ext>
            </a:extLst>
          </p:cNvPr>
          <p:cNvSpPr txBox="1"/>
          <p:nvPr/>
        </p:nvSpPr>
        <p:spPr>
          <a:xfrm>
            <a:off x="3713015" y="5268780"/>
            <a:ext cx="73645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>
                <a:solidFill>
                  <a:schemeClr val="tx2"/>
                </a:solidFill>
              </a:rPr>
              <a:t>Notre analyse de robustesse de la décarbonation française</a:t>
            </a:r>
          </a:p>
        </p:txBody>
      </p:sp>
      <p:sp>
        <p:nvSpPr>
          <p:cNvPr id="21" name="Accolade fermante 20">
            <a:extLst>
              <a:ext uri="{FF2B5EF4-FFF2-40B4-BE49-F238E27FC236}">
                <a16:creationId xmlns:a16="http://schemas.microsoft.com/office/drawing/2014/main" id="{E78679F3-E082-289A-98C5-8CD389E9113F}"/>
              </a:ext>
            </a:extLst>
          </p:cNvPr>
          <p:cNvSpPr/>
          <p:nvPr/>
        </p:nvSpPr>
        <p:spPr>
          <a:xfrm rot="10800000">
            <a:off x="3302865" y="4550220"/>
            <a:ext cx="641897" cy="1296989"/>
          </a:xfrm>
          <a:prstGeom prst="rightBrace">
            <a:avLst>
              <a:gd name="adj1" fmla="val 40262"/>
              <a:gd name="adj2" fmla="val 51628"/>
            </a:avLst>
          </a:prstGeom>
          <a:ln w="3810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69885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6" grpId="0"/>
      <p:bldP spid="11" grpId="0"/>
      <p:bldP spid="21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2A892-65F7-4EFD-32AF-985777677E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1">
            <a:extLst>
              <a:ext uri="{FF2B5EF4-FFF2-40B4-BE49-F238E27FC236}">
                <a16:creationId xmlns:a16="http://schemas.microsoft.com/office/drawing/2014/main" id="{ECBB72B2-973D-EC22-8A41-CF96F3BA9DE4}"/>
              </a:ext>
            </a:extLst>
          </p:cNvPr>
          <p:cNvSpPr>
            <a:spLocks noGrp="1"/>
          </p:cNvSpPr>
          <p:nvPr/>
        </p:nvSpPr>
        <p:spPr>
          <a:xfrm>
            <a:off x="1474814" y="510888"/>
            <a:ext cx="10310981" cy="6418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Comment contribuer ?</a:t>
            </a: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3BFA0B-3CC4-5055-DF77-A23024594083}"/>
              </a:ext>
            </a:extLst>
          </p:cNvPr>
          <p:cNvSpPr txBox="1"/>
          <p:nvPr/>
        </p:nvSpPr>
        <p:spPr>
          <a:xfrm>
            <a:off x="1743142" y="2364400"/>
            <a:ext cx="491986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chemeClr val="accent1"/>
                </a:solidFill>
                <a:cs typeface="Arial"/>
              </a:rPr>
              <a:t>Participation</a:t>
            </a:r>
            <a:r>
              <a:rPr lang="en-US" sz="2000">
                <a:cs typeface="Arial"/>
              </a:rPr>
              <a:t> aux </a:t>
            </a:r>
            <a:r>
              <a:rPr lang="en-US" sz="2000" err="1">
                <a:cs typeface="Arial"/>
              </a:rPr>
              <a:t>groupes</a:t>
            </a:r>
            <a:r>
              <a:rPr lang="en-US" sz="2000">
                <a:cs typeface="Arial"/>
              </a:rPr>
              <a:t> </a:t>
            </a:r>
            <a:endParaRPr lang="en-US"/>
          </a:p>
          <a:p>
            <a:r>
              <a:rPr lang="en-US" sz="2000">
                <a:cs typeface="Arial"/>
              </a:rPr>
              <a:t>de travail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C0DA41-0342-7B35-A596-571A22CFB486}"/>
              </a:ext>
            </a:extLst>
          </p:cNvPr>
          <p:cNvSpPr txBox="1"/>
          <p:nvPr/>
        </p:nvSpPr>
        <p:spPr>
          <a:xfrm>
            <a:off x="1743141" y="3561828"/>
            <a:ext cx="4919866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chemeClr val="accent1"/>
                </a:solidFill>
                <a:cs typeface="Arial"/>
              </a:rPr>
              <a:t>Expertise</a:t>
            </a:r>
            <a:r>
              <a:rPr lang="en-US" sz="2000" b="1">
                <a:cs typeface="Arial"/>
              </a:rPr>
              <a:t> </a:t>
            </a:r>
            <a:r>
              <a:rPr lang="en-US" sz="2000">
                <a:cs typeface="Arial"/>
              </a:rPr>
              <a:t>: nous accorder </a:t>
            </a:r>
          </a:p>
          <a:p>
            <a:r>
              <a:rPr lang="en-US" sz="2000">
                <a:cs typeface="Arial"/>
              </a:rPr>
              <a:t>un </a:t>
            </a:r>
            <a:r>
              <a:rPr lang="en-US" sz="2000" err="1">
                <a:cs typeface="Arial"/>
              </a:rPr>
              <a:t>entretien</a:t>
            </a:r>
            <a:r>
              <a:rPr lang="en-US" sz="2000">
                <a:cs typeface="Arial"/>
              </a:rPr>
              <a:t>, </a:t>
            </a:r>
            <a:r>
              <a:rPr lang="en-US" sz="2000" err="1">
                <a:cs typeface="Arial"/>
              </a:rPr>
              <a:t>relire</a:t>
            </a:r>
            <a:r>
              <a:rPr lang="en-US" sz="2000">
                <a:cs typeface="Arial"/>
              </a:rPr>
              <a:t> </a:t>
            </a:r>
            <a:r>
              <a:rPr lang="en-US" sz="2000" err="1">
                <a:cs typeface="Arial"/>
              </a:rPr>
              <a:t>nos</a:t>
            </a:r>
            <a:r>
              <a:rPr lang="en-US" sz="2000">
                <a:cs typeface="Arial"/>
              </a:rPr>
              <a:t> </a:t>
            </a:r>
            <a:r>
              <a:rPr lang="en-US" sz="2000" err="1">
                <a:cs typeface="Arial"/>
              </a:rPr>
              <a:t>livrables</a:t>
            </a:r>
            <a:r>
              <a:rPr lang="en-US" sz="2000">
                <a:cs typeface="Arial"/>
              </a:rPr>
              <a:t>, </a:t>
            </a:r>
          </a:p>
          <a:p>
            <a:r>
              <a:rPr lang="en-US" sz="2000">
                <a:cs typeface="Arial"/>
              </a:rPr>
              <a:t>alimenter </a:t>
            </a:r>
            <a:r>
              <a:rPr lang="en-US" sz="2000" err="1">
                <a:cs typeface="Arial"/>
              </a:rPr>
              <a:t>nos</a:t>
            </a:r>
            <a:r>
              <a:rPr lang="en-US" sz="2000">
                <a:cs typeface="Arial"/>
              </a:rPr>
              <a:t> </a:t>
            </a:r>
            <a:r>
              <a:rPr lang="en-US" sz="2000" err="1">
                <a:cs typeface="Arial"/>
              </a:rPr>
              <a:t>scénarios</a:t>
            </a:r>
            <a:r>
              <a:rPr lang="en-US" sz="2000">
                <a:cs typeface="Arial"/>
              </a:rPr>
              <a:t>...</a:t>
            </a:r>
            <a:endParaRPr lang="en-US">
              <a:cs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298CCB-9A31-08AF-42D2-4EC7BF258E0B}"/>
              </a:ext>
            </a:extLst>
          </p:cNvPr>
          <p:cNvSpPr txBox="1"/>
          <p:nvPr/>
        </p:nvSpPr>
        <p:spPr>
          <a:xfrm>
            <a:off x="1743140" y="5216456"/>
            <a:ext cx="491986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chemeClr val="accent1"/>
                </a:solidFill>
                <a:cs typeface="Arial"/>
              </a:rPr>
              <a:t>Partage</a:t>
            </a:r>
            <a:r>
              <a:rPr lang="en-US" sz="2000">
                <a:cs typeface="Arial"/>
              </a:rPr>
              <a:t> de données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8DED9D-ECD1-B42F-5EB9-72922C77AEB4}"/>
              </a:ext>
            </a:extLst>
          </p:cNvPr>
          <p:cNvSpPr txBox="1"/>
          <p:nvPr/>
        </p:nvSpPr>
        <p:spPr>
          <a:xfrm>
            <a:off x="7323882" y="2364399"/>
            <a:ext cx="491986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chemeClr val="accent1"/>
                </a:solidFill>
                <a:cs typeface="Arial"/>
              </a:rPr>
              <a:t>Nous faire </a:t>
            </a:r>
            <a:r>
              <a:rPr lang="en-US" sz="2000" b="1" err="1">
                <a:solidFill>
                  <a:schemeClr val="accent1"/>
                </a:solidFill>
                <a:cs typeface="Arial"/>
              </a:rPr>
              <a:t>intervenir</a:t>
            </a:r>
            <a:r>
              <a:rPr lang="en-US" sz="2000" b="1">
                <a:solidFill>
                  <a:schemeClr val="accent1"/>
                </a:solidFill>
                <a:cs typeface="Arial"/>
              </a:rPr>
              <a:t> </a:t>
            </a:r>
          </a:p>
          <a:p>
            <a:r>
              <a:rPr lang="en-US" sz="2000">
                <a:cs typeface="Arial"/>
              </a:rPr>
              <a:t>dans </a:t>
            </a:r>
            <a:r>
              <a:rPr lang="en-US" sz="2000" err="1">
                <a:cs typeface="Arial"/>
              </a:rPr>
              <a:t>votre</a:t>
            </a:r>
            <a:r>
              <a:rPr lang="en-US" sz="2000">
                <a:cs typeface="Arial"/>
              </a:rPr>
              <a:t> </a:t>
            </a:r>
            <a:r>
              <a:rPr lang="en-US" sz="2000" err="1">
                <a:cs typeface="Arial"/>
              </a:rPr>
              <a:t>organisation</a:t>
            </a:r>
            <a:endParaRPr lang="en-US" sz="2000"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7F4CF1-8F09-8CD7-5A9A-A5D2086E5393}"/>
              </a:ext>
            </a:extLst>
          </p:cNvPr>
          <p:cNvSpPr txBox="1"/>
          <p:nvPr/>
        </p:nvSpPr>
        <p:spPr>
          <a:xfrm>
            <a:off x="7323882" y="3837599"/>
            <a:ext cx="491986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chemeClr val="accent1"/>
                </a:solidFill>
                <a:cs typeface="Arial"/>
              </a:rPr>
              <a:t>Ouverture de réseau</a:t>
            </a:r>
            <a:r>
              <a:rPr lang="en-US" sz="2000">
                <a:cs typeface="Arial"/>
              </a:rPr>
              <a:t>, mise </a:t>
            </a:r>
            <a:r>
              <a:rPr lang="en-US" sz="2000" err="1">
                <a:cs typeface="Arial"/>
              </a:rPr>
              <a:t>en</a:t>
            </a:r>
            <a:r>
              <a:rPr lang="en-US" sz="2000">
                <a:cs typeface="Arial"/>
              </a:rPr>
              <a:t> </a:t>
            </a:r>
            <a:r>
              <a:rPr lang="en-US" sz="2000" err="1">
                <a:cs typeface="Arial"/>
              </a:rPr>
              <a:t>relati</a:t>
            </a:r>
            <a:r>
              <a:rPr lang="en-US" sz="2000">
                <a:cs typeface="Arial"/>
              </a:rPr>
              <a:t>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AF87A7-F1E2-8B5E-3218-D77C6A732A39}"/>
              </a:ext>
            </a:extLst>
          </p:cNvPr>
          <p:cNvSpPr txBox="1"/>
          <p:nvPr/>
        </p:nvSpPr>
        <p:spPr>
          <a:xfrm>
            <a:off x="7323881" y="5201941"/>
            <a:ext cx="491986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err="1">
                <a:solidFill>
                  <a:schemeClr val="accent1"/>
                </a:solidFill>
                <a:cs typeface="Arial"/>
              </a:rPr>
              <a:t>Soutien</a:t>
            </a:r>
            <a:r>
              <a:rPr lang="en-US" sz="2000" b="1">
                <a:solidFill>
                  <a:schemeClr val="accent1"/>
                </a:solidFill>
                <a:cs typeface="Arial"/>
              </a:rPr>
              <a:t> financier </a:t>
            </a:r>
            <a:r>
              <a:rPr lang="en-US" sz="2000">
                <a:cs typeface="Arial"/>
              </a:rPr>
              <a:t>pour </a:t>
            </a:r>
            <a:r>
              <a:rPr lang="en-US" sz="2000" err="1">
                <a:cs typeface="Arial"/>
              </a:rPr>
              <a:t>l'axe</a:t>
            </a:r>
            <a:r>
              <a:rPr lang="en-US" sz="2000">
                <a:cs typeface="Arial"/>
              </a:rPr>
              <a:t> 2 (BITD)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9938789-4C51-B8DA-5CA4-F322BBFBF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4147" y="3535363"/>
            <a:ext cx="1372961" cy="8976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3AD8A4D-0811-E295-2422-AE6EF26EC2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673" y="4891313"/>
            <a:ext cx="883741" cy="102325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2534987-EE19-479D-DFD0-07C5037F57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3832" y="1932213"/>
            <a:ext cx="1154467" cy="124097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956A9A8-1273-0FF6-A583-153171F6F3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800" y="2050822"/>
            <a:ext cx="1070430" cy="100284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B9A86E7-45E4-8740-3880-CC9DD28A58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6257" y="4840513"/>
            <a:ext cx="1008745" cy="104503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633B6DE-0EB9-7CA5-CE3C-B2B7C83AE2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9069" y="3563256"/>
            <a:ext cx="1200950" cy="89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49704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8C4FFE97-1830-027C-7E42-C87A1DF6E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F901A34-8DC9-4AB2-442D-95C00BCF76B7}"/>
              </a:ext>
            </a:extLst>
          </p:cNvPr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fr-FR"/>
              <a:t>Contact : defense@theshiftproject.org</a:t>
            </a:r>
          </a:p>
        </p:txBody>
      </p:sp>
    </p:spTree>
    <p:extLst>
      <p:ext uri="{BB962C8B-B14F-4D97-AF65-F5344CB8AC3E}">
        <p14:creationId xmlns:p14="http://schemas.microsoft.com/office/powerpoint/2010/main" val="1895069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73753-208E-2347-3763-C394277F2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6A4743-08D4-FC2B-1229-7D62C05FA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1296" y="424118"/>
            <a:ext cx="7447401" cy="903236"/>
          </a:xfrm>
        </p:spPr>
        <p:txBody>
          <a:bodyPr>
            <a:noAutofit/>
          </a:bodyPr>
          <a:lstStyle/>
          <a:p>
            <a:r>
              <a:rPr lang="fr-FR" sz="2600">
                <a:solidFill>
                  <a:schemeClr val="tx2"/>
                </a:solidFill>
                <a:cs typeface="Arial"/>
              </a:rPr>
              <a:t>Travaux sectoriels appuyant le programme DEFENDRE</a:t>
            </a:r>
            <a:endParaRPr lang="en-US" sz="2600" b="0">
              <a:solidFill>
                <a:schemeClr val="tx2"/>
              </a:solidFill>
              <a:cs typeface="Arial"/>
            </a:endParaRPr>
          </a:p>
        </p:txBody>
      </p:sp>
      <p:sp>
        <p:nvSpPr>
          <p:cNvPr id="6" name="TextBox 29">
            <a:extLst>
              <a:ext uri="{FF2B5EF4-FFF2-40B4-BE49-F238E27FC236}">
                <a16:creationId xmlns:a16="http://schemas.microsoft.com/office/drawing/2014/main" id="{4D3B6A99-7E93-F5C7-96E5-D64F6D06A2C0}"/>
              </a:ext>
            </a:extLst>
          </p:cNvPr>
          <p:cNvSpPr txBox="1"/>
          <p:nvPr/>
        </p:nvSpPr>
        <p:spPr>
          <a:xfrm>
            <a:off x="5195651" y="2532743"/>
            <a:ext cx="1201937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>
                <a:latin typeface="Public Sans Bold"/>
                <a:ea typeface="Public Sans Bold"/>
                <a:cs typeface="Public Sans Bold"/>
                <a:sym typeface="Public Sans Bold"/>
              </a:defRPr>
            </a:pPr>
            <a:r>
              <a:rPr kumimoji="0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Public Sans Bold"/>
              </a:rPr>
              <a:t>Résilience</a:t>
            </a:r>
            <a:r>
              <a:rPr kumimoji="0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Public Sans Regular"/>
                <a:cs typeface="Public Sans Regular"/>
                <a:sym typeface="Public Sans Regular"/>
              </a:rPr>
              <a:t> 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>
                <a:latin typeface="Public Sans Bold"/>
                <a:ea typeface="Public Sans Bold"/>
                <a:cs typeface="Public Sans Bold"/>
                <a:sym typeface="Public Sans Bold"/>
              </a:defRPr>
            </a:pPr>
            <a:r>
              <a:rPr kumimoji="0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Public Sans Bold"/>
              </a:rPr>
              <a:t>des Territoires</a:t>
            </a:r>
          </a:p>
        </p:txBody>
      </p:sp>
      <p:sp>
        <p:nvSpPr>
          <p:cNvPr id="8" name="TextBox 33">
            <a:extLst>
              <a:ext uri="{FF2B5EF4-FFF2-40B4-BE49-F238E27FC236}">
                <a16:creationId xmlns:a16="http://schemas.microsoft.com/office/drawing/2014/main" id="{2710E6AB-3E73-B2D7-84AF-3392D78280F8}"/>
              </a:ext>
            </a:extLst>
          </p:cNvPr>
          <p:cNvSpPr txBox="1"/>
          <p:nvPr/>
        </p:nvSpPr>
        <p:spPr>
          <a:xfrm>
            <a:off x="8130688" y="2528020"/>
            <a:ext cx="809324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1300">
                <a:latin typeface="Public Sans Bold"/>
                <a:ea typeface="Public Sans Bold"/>
                <a:cs typeface="Public Sans Bold"/>
                <a:sym typeface="Public Sans Bold"/>
              </a:defRPr>
            </a:lvl1pPr>
          </a:lstStyle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Public Sans Bold"/>
              </a:rPr>
              <a:t>Pétrole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sym typeface="Public Sans Bold"/>
            </a:endParaRPr>
          </a:p>
        </p:txBody>
      </p:sp>
      <p:sp>
        <p:nvSpPr>
          <p:cNvPr id="10" name="TextBox 35">
            <a:extLst>
              <a:ext uri="{FF2B5EF4-FFF2-40B4-BE49-F238E27FC236}">
                <a16:creationId xmlns:a16="http://schemas.microsoft.com/office/drawing/2014/main" id="{4DCD9F4E-7192-16D9-974B-B883D573A47D}"/>
              </a:ext>
            </a:extLst>
          </p:cNvPr>
          <p:cNvSpPr txBox="1"/>
          <p:nvPr/>
        </p:nvSpPr>
        <p:spPr>
          <a:xfrm>
            <a:off x="2278649" y="2526827"/>
            <a:ext cx="1201938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>
                <a:latin typeface="Public Sans Bold"/>
                <a:ea typeface="Public Sans Bold"/>
                <a:cs typeface="Public Sans Bold"/>
                <a:sym typeface="Public Sans Bold"/>
              </a:defRPr>
            </a:pPr>
            <a:r>
              <a:rPr kumimoji="0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Public Sans Bold"/>
              </a:rPr>
              <a:t>Plan de transformation 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>
                <a:latin typeface="Public Sans Bold"/>
                <a:ea typeface="Public Sans Bold"/>
                <a:cs typeface="Public Sans Bold"/>
                <a:sym typeface="Public Sans Bold"/>
              </a:defRPr>
            </a:pPr>
            <a:r>
              <a:rPr kumimoji="0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Public Sans Bold"/>
              </a:rPr>
              <a:t>de </a:t>
            </a:r>
            <a:r>
              <a:rPr kumimoji="0" sz="13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Public Sans Bold"/>
              </a:rPr>
              <a:t>l’économie</a:t>
            </a:r>
            <a:r>
              <a:rPr kumimoji="0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Public Sans Bold"/>
              </a:rPr>
              <a:t> française</a:t>
            </a:r>
          </a:p>
        </p:txBody>
      </p:sp>
      <p:sp>
        <p:nvSpPr>
          <p:cNvPr id="12" name="TextBox 37">
            <a:extLst>
              <a:ext uri="{FF2B5EF4-FFF2-40B4-BE49-F238E27FC236}">
                <a16:creationId xmlns:a16="http://schemas.microsoft.com/office/drawing/2014/main" id="{7059808D-47BB-0AE2-8E37-F0019326B698}"/>
              </a:ext>
            </a:extLst>
          </p:cNvPr>
          <p:cNvSpPr txBox="1"/>
          <p:nvPr/>
        </p:nvSpPr>
        <p:spPr>
          <a:xfrm>
            <a:off x="2422750" y="6360959"/>
            <a:ext cx="2149653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1300">
                <a:latin typeface="Public Sans Bold"/>
                <a:ea typeface="Public Sans Bold"/>
                <a:cs typeface="Public Sans Bold"/>
                <a:sym typeface="Public Sans Bold"/>
              </a:defRPr>
            </a:lvl1pPr>
          </a:lstStyle>
          <a:p>
            <a:pPr hangingPunct="0">
              <a:defRPr/>
            </a:pPr>
            <a:r>
              <a:rPr kumimoji="0" sz="13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Public Sans Bold"/>
              </a:rPr>
              <a:t>Approches</a:t>
            </a:r>
            <a:r>
              <a:rPr kumimoji="0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Public Sans Bold"/>
              </a:rPr>
              <a:t> </a:t>
            </a:r>
            <a:r>
              <a:rPr kumimoji="0" sz="13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Public Sans Bold"/>
              </a:rPr>
              <a:t>sectorielles</a:t>
            </a:r>
            <a:r>
              <a:rPr lang="en-US" kern="0">
                <a:solidFill>
                  <a:srgbClr val="000000"/>
                </a:solidFill>
                <a:latin typeface="Arial"/>
              </a:rPr>
              <a:t> : </a:t>
            </a:r>
            <a:endParaRPr lang="en-US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4" name="TextBox 40">
            <a:extLst>
              <a:ext uri="{FF2B5EF4-FFF2-40B4-BE49-F238E27FC236}">
                <a16:creationId xmlns:a16="http://schemas.microsoft.com/office/drawing/2014/main" id="{B2FCFC0B-7169-161A-DD5C-2877B4450E04}"/>
              </a:ext>
            </a:extLst>
          </p:cNvPr>
          <p:cNvSpPr txBox="1"/>
          <p:nvPr/>
        </p:nvSpPr>
        <p:spPr>
          <a:xfrm>
            <a:off x="4191925" y="6391122"/>
            <a:ext cx="5891663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1200">
                <a:latin typeface="Public Sans Regular"/>
                <a:ea typeface="Public Sans Regular"/>
                <a:cs typeface="Public Sans Regular"/>
                <a:sym typeface="Public Sans Regular"/>
              </a:defRPr>
            </a:lvl1pPr>
          </a:lstStyle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Public Sans Regular"/>
              </a:rPr>
              <a:t>Mobilité</a:t>
            </a:r>
            <a:r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Public Sans Regular"/>
              </a:rPr>
              <a:t>, Aérien, Fret, </a:t>
            </a:r>
            <a:r>
              <a:rPr kumimoji="0" sz="12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Public Sans Regular"/>
              </a:rPr>
              <a:t>Bâtiment</a:t>
            </a:r>
            <a:r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Public Sans Regular"/>
              </a:rPr>
              <a:t>, </a:t>
            </a:r>
            <a:r>
              <a:rPr kumimoji="0" sz="12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Public Sans Regular"/>
              </a:rPr>
              <a:t>Énergie</a:t>
            </a:r>
            <a:r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Public Sans Regular"/>
              </a:rPr>
              <a:t>, Administration </a:t>
            </a:r>
            <a:r>
              <a:rPr kumimoji="0" sz="12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Public Sans Regular"/>
              </a:rPr>
              <a:t>publique</a:t>
            </a:r>
            <a:r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Public Sans Regular"/>
              </a:rPr>
              <a:t>, Culture, Santé…</a:t>
            </a:r>
          </a:p>
        </p:txBody>
      </p:sp>
      <p:sp>
        <p:nvSpPr>
          <p:cNvPr id="16" name="TextBox 37">
            <a:extLst>
              <a:ext uri="{FF2B5EF4-FFF2-40B4-BE49-F238E27FC236}">
                <a16:creationId xmlns:a16="http://schemas.microsoft.com/office/drawing/2014/main" id="{BA0A7505-4D80-ABFE-5463-D7F1287DBCB3}"/>
              </a:ext>
            </a:extLst>
          </p:cNvPr>
          <p:cNvSpPr txBox="1"/>
          <p:nvPr/>
        </p:nvSpPr>
        <p:spPr>
          <a:xfrm>
            <a:off x="10910769" y="2532783"/>
            <a:ext cx="1064368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sz="1300">
                <a:latin typeface="Public Sans Bold"/>
                <a:ea typeface="Public Sans Bold"/>
                <a:cs typeface="Public Sans Bold"/>
                <a:sym typeface="Public Sans Bold"/>
              </a:defRPr>
            </a:lvl1pPr>
          </a:lstStyle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Public Sans Bold"/>
              </a:rPr>
              <a:t>Souveraineté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sym typeface="Public Sans Bold"/>
            </a:endParaRPr>
          </a:p>
        </p:txBody>
      </p:sp>
      <p:sp>
        <p:nvSpPr>
          <p:cNvPr id="18" name="TextBox 29">
            <a:extLst>
              <a:ext uri="{FF2B5EF4-FFF2-40B4-BE49-F238E27FC236}">
                <a16:creationId xmlns:a16="http://schemas.microsoft.com/office/drawing/2014/main" id="{EC610E11-B28A-6DA3-903A-6B99EB78924C}"/>
              </a:ext>
            </a:extLst>
          </p:cNvPr>
          <p:cNvSpPr txBox="1"/>
          <p:nvPr/>
        </p:nvSpPr>
        <p:spPr>
          <a:xfrm>
            <a:off x="5168751" y="5844702"/>
            <a:ext cx="903303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1300">
                <a:latin typeface="Public Sans Bold"/>
                <a:ea typeface="Public Sans Bold"/>
                <a:cs typeface="Public Sans Bold"/>
                <a:sym typeface="Public Sans Bold"/>
              </a:defRPr>
            </a:lvl1pPr>
          </a:lstStyle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Public Sans Bold"/>
              </a:rPr>
              <a:t>Numérique</a:t>
            </a:r>
          </a:p>
        </p:txBody>
      </p:sp>
      <p:sp>
        <p:nvSpPr>
          <p:cNvPr id="20" name="TextBox 29">
            <a:extLst>
              <a:ext uri="{FF2B5EF4-FFF2-40B4-BE49-F238E27FC236}">
                <a16:creationId xmlns:a16="http://schemas.microsoft.com/office/drawing/2014/main" id="{D82F9950-FAEE-8F2B-9516-32A7D70436CD}"/>
              </a:ext>
            </a:extLst>
          </p:cNvPr>
          <p:cNvSpPr txBox="1"/>
          <p:nvPr/>
        </p:nvSpPr>
        <p:spPr>
          <a:xfrm>
            <a:off x="2279950" y="5844702"/>
            <a:ext cx="809324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1300">
                <a:latin typeface="Public Sans Bold"/>
                <a:ea typeface="Public Sans Bold"/>
                <a:cs typeface="Public Sans Bold"/>
                <a:sym typeface="Public Sans Bold"/>
              </a:defRPr>
            </a:lvl1pPr>
          </a:lstStyle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Public Sans Bold"/>
              </a:rPr>
              <a:t>Industrie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sym typeface="Public Sans Bold"/>
            </a:endParaRPr>
          </a:p>
        </p:txBody>
      </p:sp>
      <p:pic>
        <p:nvPicPr>
          <p:cNvPr id="22" name="Image 16" descr="Image 16">
            <a:extLst>
              <a:ext uri="{FF2B5EF4-FFF2-40B4-BE49-F238E27FC236}">
                <a16:creationId xmlns:a16="http://schemas.microsoft.com/office/drawing/2014/main" id="{050BF9A4-CA9F-B832-AC6D-7096F13F0E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7830" y="1936297"/>
            <a:ext cx="1411621" cy="1951019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24" name="Picture 2" descr="Picture 2">
            <a:extLst>
              <a:ext uri="{FF2B5EF4-FFF2-40B4-BE49-F238E27FC236}">
                <a16:creationId xmlns:a16="http://schemas.microsoft.com/office/drawing/2014/main" id="{D21D3877-A7A9-E604-9658-A14B90B8C5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672" y="1912169"/>
            <a:ext cx="1355836" cy="1999272"/>
          </a:xfrm>
          <a:prstGeom prst="rect">
            <a:avLst/>
          </a:prstGeom>
          <a:ln w="3175">
            <a:solidFill>
              <a:srgbClr val="00005A"/>
            </a:solidFill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26" name="Image 19" descr="Image 19">
            <a:extLst>
              <a:ext uri="{FF2B5EF4-FFF2-40B4-BE49-F238E27FC236}">
                <a16:creationId xmlns:a16="http://schemas.microsoft.com/office/drawing/2014/main" id="{8D0DFAD9-94B3-8A17-687E-D5B3542C4A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431" y="4080940"/>
            <a:ext cx="1452318" cy="1951020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28" name="Image 20" descr="Image 20">
            <a:extLst>
              <a:ext uri="{FF2B5EF4-FFF2-40B4-BE49-F238E27FC236}">
                <a16:creationId xmlns:a16="http://schemas.microsoft.com/office/drawing/2014/main" id="{ED89A4BA-5329-DD3D-E5DF-E0303A5088A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761" b="1761"/>
          <a:stretch>
            <a:fillRect/>
          </a:stretch>
        </p:blipFill>
        <p:spPr>
          <a:xfrm>
            <a:off x="3690377" y="4080931"/>
            <a:ext cx="1406543" cy="1951118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BCD30167-A1EE-ADF4-17F9-3E3721F01646}"/>
              </a:ext>
            </a:extLst>
          </p:cNvPr>
          <p:cNvSpPr txBox="1"/>
          <p:nvPr/>
        </p:nvSpPr>
        <p:spPr>
          <a:xfrm>
            <a:off x="8131985" y="5844702"/>
            <a:ext cx="974300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1300">
                <a:latin typeface="Public Sans Bold"/>
                <a:ea typeface="Public Sans Bold"/>
                <a:cs typeface="Public Sans Bold"/>
                <a:sym typeface="Public Sans Bold"/>
              </a:defRPr>
            </a:lvl1pPr>
          </a:lstStyle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Public Sans Bold"/>
              </a:rPr>
              <a:t>Prospective</a:t>
            </a:r>
          </a:p>
        </p:txBody>
      </p:sp>
      <p:sp>
        <p:nvSpPr>
          <p:cNvPr id="32" name="TextBox 29">
            <a:extLst>
              <a:ext uri="{FF2B5EF4-FFF2-40B4-BE49-F238E27FC236}">
                <a16:creationId xmlns:a16="http://schemas.microsoft.com/office/drawing/2014/main" id="{70860C77-4D12-0EC3-2980-889C51ECE565}"/>
              </a:ext>
            </a:extLst>
          </p:cNvPr>
          <p:cNvSpPr txBox="1"/>
          <p:nvPr/>
        </p:nvSpPr>
        <p:spPr>
          <a:xfrm>
            <a:off x="10917425" y="5844702"/>
            <a:ext cx="1064368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0" tIns="0" rIns="0" bIns="0" anchor="b">
            <a:spAutoFit/>
          </a:bodyPr>
          <a:lstStyle>
            <a:lvl1pPr>
              <a:defRPr sz="1300">
                <a:latin typeface="Public Sans Bold"/>
                <a:ea typeface="Public Sans Bold"/>
                <a:cs typeface="Public Sans Bold"/>
                <a:sym typeface="Public Sans Bold"/>
              </a:defRPr>
            </a:lvl1pPr>
          </a:lstStyle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Public Sans Bold"/>
              </a:rPr>
              <a:t>Aviation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sym typeface="Public Sans Bold"/>
            </a:endParaRPr>
          </a:p>
        </p:txBody>
      </p:sp>
      <p:pic>
        <p:nvPicPr>
          <p:cNvPr id="34" name="Image 34" descr="Image 34">
            <a:extLst>
              <a:ext uri="{FF2B5EF4-FFF2-40B4-BE49-F238E27FC236}">
                <a16:creationId xmlns:a16="http://schemas.microsoft.com/office/drawing/2014/main" id="{CF87846C-BDC4-6993-9A2F-15255E6D92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33313" y="4080940"/>
            <a:ext cx="1381086" cy="1951020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36" name="Image 2" descr="Image 2">
            <a:extLst>
              <a:ext uri="{FF2B5EF4-FFF2-40B4-BE49-F238E27FC236}">
                <a16:creationId xmlns:a16="http://schemas.microsoft.com/office/drawing/2014/main" id="{19794703-9DB4-684C-65C7-8BA4F8312A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21739" y="5373451"/>
            <a:ext cx="406401" cy="406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8" name="Image 4" descr="Image 4">
            <a:extLst>
              <a:ext uri="{FF2B5EF4-FFF2-40B4-BE49-F238E27FC236}">
                <a16:creationId xmlns:a16="http://schemas.microsoft.com/office/drawing/2014/main" id="{5CBABAD1-B96F-0B52-8D68-11E7AAE49F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34532" y="5373451"/>
            <a:ext cx="406401" cy="406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0" name="Image 7" descr="Image 7">
            <a:extLst>
              <a:ext uri="{FF2B5EF4-FFF2-40B4-BE49-F238E27FC236}">
                <a16:creationId xmlns:a16="http://schemas.microsoft.com/office/drawing/2014/main" id="{28F70763-6E44-DF5B-6E2A-91109F744A3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67486" y="2011607"/>
            <a:ext cx="410156" cy="410156"/>
          </a:xfrm>
          <a:prstGeom prst="rect">
            <a:avLst/>
          </a:prstGeom>
          <a:ln w="12700">
            <a:miter lim="400000"/>
          </a:ln>
        </p:spPr>
      </p:pic>
      <p:pic>
        <p:nvPicPr>
          <p:cNvPr id="42" name="Image 37" descr="Image 37">
            <a:extLst>
              <a:ext uri="{FF2B5EF4-FFF2-40B4-BE49-F238E27FC236}">
                <a16:creationId xmlns:a16="http://schemas.microsoft.com/office/drawing/2014/main" id="{31AD140D-B02C-A448-DB0B-EFD8CC8D6AA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91386" y="2012550"/>
            <a:ext cx="406401" cy="406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4" name="Image 39" descr="Image 39">
            <a:extLst>
              <a:ext uri="{FF2B5EF4-FFF2-40B4-BE49-F238E27FC236}">
                <a16:creationId xmlns:a16="http://schemas.microsoft.com/office/drawing/2014/main" id="{461FFD9A-C8CB-EDB8-BC86-39037C551D6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89299" y="5373451"/>
            <a:ext cx="406401" cy="406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6" name="Image 41" descr="Image 41">
            <a:extLst>
              <a:ext uri="{FF2B5EF4-FFF2-40B4-BE49-F238E27FC236}">
                <a16:creationId xmlns:a16="http://schemas.microsoft.com/office/drawing/2014/main" id="{0EDDE14C-CA21-C058-F7CE-6B6CECD610E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29820" y="6264029"/>
            <a:ext cx="406401" cy="406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8" name="Image 43" descr="Image 43">
            <a:extLst>
              <a:ext uri="{FF2B5EF4-FFF2-40B4-BE49-F238E27FC236}">
                <a16:creationId xmlns:a16="http://schemas.microsoft.com/office/drawing/2014/main" id="{D6D7A140-C48B-4B80-7E2B-F22945A7CF0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32450" y="2008204"/>
            <a:ext cx="406401" cy="406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0" name="Image 45" descr="Image 45">
            <a:extLst>
              <a:ext uri="{FF2B5EF4-FFF2-40B4-BE49-F238E27FC236}">
                <a16:creationId xmlns:a16="http://schemas.microsoft.com/office/drawing/2014/main" id="{8C4F421C-D8A0-FA60-C332-1D81220A78A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09407" y="1993943"/>
            <a:ext cx="406401" cy="406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2" name="Image 47" descr="Image 47">
            <a:extLst>
              <a:ext uri="{FF2B5EF4-FFF2-40B4-BE49-F238E27FC236}">
                <a16:creationId xmlns:a16="http://schemas.microsoft.com/office/drawing/2014/main" id="{20CFC3AD-B91E-1510-DE74-4BDBD3A229F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72919" y="5373451"/>
            <a:ext cx="406401" cy="406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4" name="Image 4" descr="Une image contenant texte, capture d’écran, Terre, affiche&#10;&#10;Le contenu généré par l’IA peut être incorrect.">
            <a:extLst>
              <a:ext uri="{FF2B5EF4-FFF2-40B4-BE49-F238E27FC236}">
                <a16:creationId xmlns:a16="http://schemas.microsoft.com/office/drawing/2014/main" id="{D3F23390-C5C2-F0F2-7CA1-F80E1F5F1C2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378425" y="1917001"/>
            <a:ext cx="1396960" cy="1989609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6" name="Google Shape;351;p55">
            <a:extLst>
              <a:ext uri="{FF2B5EF4-FFF2-40B4-BE49-F238E27FC236}">
                <a16:creationId xmlns:a16="http://schemas.microsoft.com/office/drawing/2014/main" id="{6A00F963-F279-5B24-B621-37CA08FB1A62}"/>
              </a:ext>
            </a:extLst>
          </p:cNvPr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6609651" y="1955590"/>
            <a:ext cx="1404748" cy="1951019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8" name="Image 7" descr="Une image contenant texte, capture d’écran, graphisme, conception&#10;&#10;Le contenu généré par l’IA peut être incorrect.">
            <a:extLst>
              <a:ext uri="{FF2B5EF4-FFF2-40B4-BE49-F238E27FC236}">
                <a16:creationId xmlns:a16="http://schemas.microsoft.com/office/drawing/2014/main" id="{448A63B5-E7AF-EDF5-34DE-D4B4163A9C8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378425" y="4023210"/>
            <a:ext cx="1406836" cy="20131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0" name="Image 22" descr="Une image contenant logo, Police, Graphique, symbole&#10;&#10;Le contenu généré par l’IA peut être incorrect.">
            <a:extLst>
              <a:ext uri="{FF2B5EF4-FFF2-40B4-BE49-F238E27FC236}">
                <a16:creationId xmlns:a16="http://schemas.microsoft.com/office/drawing/2014/main" id="{1EEFDC97-2450-A216-57EE-96FA46DC98AA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l="22884" t="14125" r="38086" b="39200"/>
          <a:stretch>
            <a:fillRect/>
          </a:stretch>
        </p:blipFill>
        <p:spPr>
          <a:xfrm>
            <a:off x="10863144" y="5317365"/>
            <a:ext cx="615400" cy="52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94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D9E0C-035B-54DA-4F17-558EDF841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08D3E-2F50-3C33-90B6-2C657D24D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2734" y="484188"/>
            <a:ext cx="10382286" cy="670720"/>
          </a:xfrm>
        </p:spPr>
        <p:txBody>
          <a:bodyPr/>
          <a:lstStyle/>
          <a:p>
            <a:r>
              <a:rPr lang="en-US" sz="4000">
                <a:solidFill>
                  <a:schemeClr val="tx2"/>
                </a:solidFill>
                <a:cs typeface="Arial"/>
              </a:rPr>
              <a:t>Nos publications</a:t>
            </a:r>
          </a:p>
        </p:txBody>
      </p:sp>
      <p:sp>
        <p:nvSpPr>
          <p:cNvPr id="10" name="ZoneTexte 13">
            <a:extLst>
              <a:ext uri="{FF2B5EF4-FFF2-40B4-BE49-F238E27FC236}">
                <a16:creationId xmlns:a16="http://schemas.microsoft.com/office/drawing/2014/main" id="{42F41F1C-321D-2891-865C-3898D5C7C219}"/>
              </a:ext>
            </a:extLst>
          </p:cNvPr>
          <p:cNvSpPr txBox="1"/>
          <p:nvPr/>
        </p:nvSpPr>
        <p:spPr>
          <a:xfrm>
            <a:off x="7015084" y="2523423"/>
            <a:ext cx="46097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2400"/>
              </a:spcBef>
            </a:pPr>
            <a:r>
              <a:rPr lang="fr-FR" sz="2000" b="1"/>
              <a:t>Publications : </a:t>
            </a:r>
          </a:p>
          <a:p>
            <a:pPr marL="285750" indent="-285750" algn="just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fr-FR" sz="2000" b="1">
                <a:solidFill>
                  <a:schemeClr val="tx2"/>
                </a:solidFill>
              </a:rPr>
              <a:t>Rapport introductif </a:t>
            </a:r>
            <a:r>
              <a:rPr lang="fr-FR" sz="2000"/>
              <a:t>« </a:t>
            </a:r>
            <a:r>
              <a:rPr lang="fr-FR" sz="2000" i="1"/>
              <a:t>Energie, ressources, climat : une défense sous contraintes physiques </a:t>
            </a:r>
            <a:r>
              <a:rPr lang="fr-FR" sz="2000"/>
              <a:t>» en version intermédiaire</a:t>
            </a:r>
          </a:p>
          <a:p>
            <a:pPr marL="285750" indent="-285750" algn="just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fr-FR" sz="2000" b="1">
                <a:solidFill>
                  <a:schemeClr val="tx2"/>
                </a:solidFill>
              </a:rPr>
              <a:t>Note de cadrage </a:t>
            </a:r>
            <a:r>
              <a:rPr lang="fr-FR" sz="2000"/>
              <a:t>du programme </a:t>
            </a:r>
            <a:r>
              <a:rPr lang="fr-FR" sz="2000" i="1"/>
              <a:t>DEFENDRE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0F0025-3FCE-F9CF-BE60-73841022B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40" y="1712686"/>
            <a:ext cx="2918206" cy="41438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4BBE7A-7180-64BB-84B7-DA05F7FC75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6543" y="1712686"/>
            <a:ext cx="2940786" cy="41365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089448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660825F4-E08E-C6BD-05DC-08E107C42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1296" y="432861"/>
            <a:ext cx="10382286" cy="1325563"/>
          </a:xfrm>
        </p:spPr>
        <p:txBody>
          <a:bodyPr>
            <a:normAutofit/>
          </a:bodyPr>
          <a:lstStyle/>
          <a:p>
            <a:r>
              <a:rPr lang="fr-FR" sz="4000">
                <a:solidFill>
                  <a:schemeClr val="tx2"/>
                </a:solidFill>
                <a:cs typeface="Arial"/>
              </a:rPr>
              <a:t>Programme de la soirée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4DA9D7-1A11-7411-B110-8D5208781BD8}"/>
              </a:ext>
            </a:extLst>
          </p:cNvPr>
          <p:cNvSpPr txBox="1"/>
          <p:nvPr/>
        </p:nvSpPr>
        <p:spPr>
          <a:xfrm>
            <a:off x="206411" y="1836386"/>
            <a:ext cx="5292689" cy="30982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b="1">
                <a:solidFill>
                  <a:schemeClr val="tx2"/>
                </a:solidFill>
                <a:cs typeface="Arial"/>
              </a:rPr>
              <a:t>18h00 – Introduction</a:t>
            </a:r>
          </a:p>
          <a:p>
            <a:pPr marL="742950" lvl="1" indent="-285750">
              <a:spcBef>
                <a:spcPts val="400"/>
              </a:spcBef>
              <a:spcAft>
                <a:spcPts val="400"/>
              </a:spcAft>
              <a:buFont typeface="Courier New"/>
              <a:buChar char="o"/>
            </a:pPr>
            <a:r>
              <a:rPr lang="en-US" sz="1600" b="1">
                <a:solidFill>
                  <a:schemeClr val="accent1"/>
                </a:solidFill>
                <a:cs typeface="Arial"/>
              </a:rPr>
              <a:t>Jean-Noël Geist</a:t>
            </a:r>
            <a:r>
              <a:rPr lang="en-US" sz="1600">
                <a:cs typeface="Arial"/>
              </a:rPr>
              <a:t>, </a:t>
            </a:r>
            <a:r>
              <a:rPr lang="en-US" sz="1600" err="1">
                <a:cs typeface="Arial"/>
              </a:rPr>
              <a:t>Coordinateur</a:t>
            </a:r>
            <a:r>
              <a:rPr lang="en-US" sz="1600">
                <a:cs typeface="Arial"/>
              </a:rPr>
              <a:t> du </a:t>
            </a:r>
            <a:r>
              <a:rPr lang="en-US" sz="1600" err="1">
                <a:cs typeface="Arial"/>
              </a:rPr>
              <a:t>programme</a:t>
            </a:r>
            <a:r>
              <a:rPr lang="en-US" sz="1600">
                <a:cs typeface="Arial"/>
              </a:rPr>
              <a:t> DÉFENDRE, </a:t>
            </a:r>
            <a:r>
              <a:rPr lang="en-US" sz="1600" i="1">
                <a:cs typeface="Arial"/>
              </a:rPr>
              <a:t>The Shift Project</a:t>
            </a:r>
          </a:p>
          <a:p>
            <a:pPr marL="742950" lvl="1" indent="-285750">
              <a:spcBef>
                <a:spcPts val="400"/>
              </a:spcBef>
              <a:spcAft>
                <a:spcPts val="400"/>
              </a:spcAft>
              <a:buFont typeface="Courier New"/>
              <a:buChar char="o"/>
            </a:pPr>
            <a:r>
              <a:rPr lang="en-US" sz="1600" b="1">
                <a:solidFill>
                  <a:schemeClr val="accent1"/>
                </a:solidFill>
                <a:cs typeface="Arial"/>
              </a:rPr>
              <a:t>Jean-Marc </a:t>
            </a:r>
            <a:r>
              <a:rPr lang="en-US" sz="1600" b="1" err="1">
                <a:solidFill>
                  <a:schemeClr val="accent1"/>
                </a:solidFill>
                <a:cs typeface="Arial"/>
              </a:rPr>
              <a:t>Jancovici</a:t>
            </a:r>
            <a:r>
              <a:rPr lang="en-US" sz="1600">
                <a:solidFill>
                  <a:schemeClr val="accent1"/>
                </a:solidFill>
                <a:cs typeface="Arial"/>
              </a:rPr>
              <a:t>,</a:t>
            </a:r>
            <a:r>
              <a:rPr lang="en-US" sz="1600">
                <a:cs typeface="Arial"/>
              </a:rPr>
              <a:t> </a:t>
            </a:r>
            <a:r>
              <a:rPr lang="en-US" sz="1600" err="1">
                <a:cs typeface="Arial"/>
              </a:rPr>
              <a:t>Président</a:t>
            </a:r>
            <a:r>
              <a:rPr lang="en-US" sz="1600">
                <a:cs typeface="Arial"/>
              </a:rPr>
              <a:t>, </a:t>
            </a:r>
            <a:r>
              <a:rPr lang="en-US" sz="1600" i="1">
                <a:cs typeface="Arial"/>
              </a:rPr>
              <a:t>The Shift Project</a:t>
            </a:r>
            <a:endParaRPr lang="en-US" sz="1600">
              <a:cs typeface="Arial" panose="020B0604020202020204"/>
            </a:endParaRPr>
          </a:p>
          <a:p>
            <a:pPr marL="742950" lvl="1" indent="-285750">
              <a:spcBef>
                <a:spcPts val="400"/>
              </a:spcBef>
              <a:spcAft>
                <a:spcPts val="400"/>
              </a:spcAft>
              <a:buFont typeface="Courier New"/>
              <a:buChar char="o"/>
            </a:pPr>
            <a:r>
              <a:rPr lang="en-US" sz="1600" b="1" err="1">
                <a:solidFill>
                  <a:schemeClr val="accent1"/>
                </a:solidFill>
                <a:ea typeface="+mn-lt"/>
                <a:cs typeface="+mn-lt"/>
              </a:rPr>
              <a:t>Général</a:t>
            </a:r>
            <a:r>
              <a:rPr lang="en-US" sz="1600" b="1">
                <a:solidFill>
                  <a:schemeClr val="accent1"/>
                </a:solidFill>
                <a:ea typeface="+mn-lt"/>
                <a:cs typeface="+mn-lt"/>
              </a:rPr>
              <a:t> Sylvain </a:t>
            </a:r>
            <a:r>
              <a:rPr lang="en-US" sz="1600" b="1" err="1">
                <a:solidFill>
                  <a:schemeClr val="accent1"/>
                </a:solidFill>
                <a:ea typeface="+mn-lt"/>
                <a:cs typeface="+mn-lt"/>
              </a:rPr>
              <a:t>Hilairet</a:t>
            </a:r>
            <a:r>
              <a:rPr lang="en-US" sz="1600">
                <a:ea typeface="+mn-lt"/>
                <a:cs typeface="+mn-lt"/>
              </a:rPr>
              <a:t>, Chef de la Division Infrastructure et </a:t>
            </a:r>
            <a:r>
              <a:rPr lang="en-US" sz="1600" err="1">
                <a:ea typeface="+mn-lt"/>
                <a:cs typeface="+mn-lt"/>
              </a:rPr>
              <a:t>énergie</a:t>
            </a:r>
            <a:r>
              <a:rPr lang="en-US" sz="1600">
                <a:ea typeface="+mn-lt"/>
                <a:cs typeface="+mn-lt"/>
              </a:rPr>
              <a:t> </a:t>
            </a:r>
            <a:r>
              <a:rPr lang="en-US" sz="1600" err="1">
                <a:ea typeface="+mn-lt"/>
                <a:cs typeface="+mn-lt"/>
              </a:rPr>
              <a:t>opérationnelle</a:t>
            </a:r>
            <a:r>
              <a:rPr lang="en-US" sz="1600">
                <a:ea typeface="+mn-lt"/>
                <a:cs typeface="+mn-lt"/>
              </a:rPr>
              <a:t>,</a:t>
            </a:r>
            <a:r>
              <a:rPr lang="en-US" sz="1600" i="1">
                <a:ea typeface="+mn-lt"/>
                <a:cs typeface="+mn-lt"/>
              </a:rPr>
              <a:t> </a:t>
            </a:r>
            <a:r>
              <a:rPr lang="en-US" sz="1600">
                <a:ea typeface="+mn-lt"/>
                <a:cs typeface="+mn-lt"/>
              </a:rPr>
              <a:t>Etat Major des </a:t>
            </a:r>
            <a:r>
              <a:rPr lang="en-US" sz="1600" err="1">
                <a:ea typeface="+mn-lt"/>
                <a:cs typeface="+mn-lt"/>
              </a:rPr>
              <a:t>Armées</a:t>
            </a:r>
            <a:r>
              <a:rPr lang="en-US" sz="1600" i="1">
                <a:ea typeface="+mn-lt"/>
                <a:cs typeface="+mn-lt"/>
              </a:rPr>
              <a:t>, Ministère des </a:t>
            </a:r>
            <a:r>
              <a:rPr lang="en-US" sz="1600" i="1" err="1">
                <a:ea typeface="+mn-lt"/>
                <a:cs typeface="+mn-lt"/>
              </a:rPr>
              <a:t>Armées</a:t>
            </a:r>
            <a:r>
              <a:rPr lang="en-US" sz="1600" i="1">
                <a:ea typeface="+mn-lt"/>
                <a:cs typeface="+mn-lt"/>
              </a:rPr>
              <a:t> </a:t>
            </a:r>
            <a:endParaRPr lang="en-US" sz="1600">
              <a:cs typeface="Arial"/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endParaRPr lang="en-US" sz="1600">
              <a:cs typeface="Arial"/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endParaRPr lang="en-US" sz="1600">
              <a:cs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FB728DC-1DF0-A976-B7C3-34DD1314CCE4}"/>
              </a:ext>
            </a:extLst>
          </p:cNvPr>
          <p:cNvSpPr txBox="1"/>
          <p:nvPr/>
        </p:nvSpPr>
        <p:spPr>
          <a:xfrm>
            <a:off x="206410" y="4456212"/>
            <a:ext cx="4788048" cy="19082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b="1">
                <a:solidFill>
                  <a:schemeClr val="tx2"/>
                </a:solidFill>
                <a:cs typeface="Arial"/>
              </a:rPr>
              <a:t>18h20 – </a:t>
            </a:r>
            <a:r>
              <a:rPr lang="en-US" b="1" err="1">
                <a:solidFill>
                  <a:schemeClr val="tx2"/>
                </a:solidFill>
                <a:cs typeface="Arial"/>
              </a:rPr>
              <a:t>Contexte</a:t>
            </a:r>
            <a:r>
              <a:rPr lang="en-US" b="1">
                <a:solidFill>
                  <a:schemeClr val="tx2"/>
                </a:solidFill>
                <a:cs typeface="Arial"/>
              </a:rPr>
              <a:t> </a:t>
            </a:r>
            <a:r>
              <a:rPr lang="en-US" b="1" err="1">
                <a:solidFill>
                  <a:schemeClr val="tx2"/>
                </a:solidFill>
                <a:cs typeface="Arial"/>
              </a:rPr>
              <a:t>géostratégique</a:t>
            </a:r>
            <a:r>
              <a:rPr lang="en-US" b="1">
                <a:solidFill>
                  <a:schemeClr val="tx2"/>
                </a:solidFill>
                <a:cs typeface="Arial"/>
              </a:rPr>
              <a:t> </a:t>
            </a:r>
          </a:p>
          <a:p>
            <a:pPr marL="742950" lvl="1" indent="-285750">
              <a:spcBef>
                <a:spcPts val="400"/>
              </a:spcBef>
              <a:spcAft>
                <a:spcPts val="400"/>
              </a:spcAft>
              <a:buFont typeface="Courier New"/>
              <a:buChar char="o"/>
            </a:pPr>
            <a:r>
              <a:rPr lang="en-US" sz="1600" b="1">
                <a:solidFill>
                  <a:schemeClr val="accent1"/>
                </a:solidFill>
                <a:cs typeface="Arial"/>
              </a:rPr>
              <a:t>Stéphane</a:t>
            </a:r>
            <a:r>
              <a:rPr lang="en-US" sz="1600" b="1">
                <a:solidFill>
                  <a:schemeClr val="accent1"/>
                </a:solidFill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/>
                </a:solidFill>
                <a:ea typeface="+mn-lt"/>
                <a:cs typeface="+mn-lt"/>
              </a:rPr>
              <a:t>Audrand</a:t>
            </a:r>
            <a:r>
              <a:rPr lang="en-US" sz="1600">
                <a:ea typeface="+mn-lt"/>
                <a:cs typeface="+mn-lt"/>
              </a:rPr>
              <a:t>, Consultant </a:t>
            </a:r>
            <a:r>
              <a:rPr lang="en-US" sz="1600" err="1">
                <a:ea typeface="+mn-lt"/>
                <a:cs typeface="+mn-lt"/>
              </a:rPr>
              <a:t>indépendant</a:t>
            </a:r>
            <a:r>
              <a:rPr lang="en-US" sz="1600">
                <a:ea typeface="+mn-lt"/>
                <a:cs typeface="+mn-lt"/>
              </a:rPr>
              <a:t>, </a:t>
            </a:r>
            <a:r>
              <a:rPr lang="en-US" sz="1600" i="1" err="1">
                <a:ea typeface="+mn-lt"/>
                <a:cs typeface="+mn-lt"/>
              </a:rPr>
              <a:t>Officier</a:t>
            </a:r>
            <a:r>
              <a:rPr lang="en-US" sz="1600" i="1">
                <a:ea typeface="+mn-lt"/>
                <a:cs typeface="+mn-lt"/>
              </a:rPr>
              <a:t> de </a:t>
            </a:r>
            <a:r>
              <a:rPr lang="en-US" sz="1600" i="1" err="1">
                <a:ea typeface="+mn-lt"/>
                <a:cs typeface="+mn-lt"/>
              </a:rPr>
              <a:t>réserve</a:t>
            </a:r>
            <a:r>
              <a:rPr lang="en-US" sz="1600" i="1">
                <a:ea typeface="+mn-lt"/>
                <a:cs typeface="+mn-lt"/>
              </a:rPr>
              <a:t> et </a:t>
            </a:r>
            <a:r>
              <a:rPr lang="en-US" sz="1600" i="1" err="1">
                <a:ea typeface="+mn-lt"/>
                <a:cs typeface="+mn-lt"/>
              </a:rPr>
              <a:t>chercheur</a:t>
            </a:r>
            <a:r>
              <a:rPr lang="en-US" sz="1600" i="1">
                <a:ea typeface="+mn-lt"/>
                <a:cs typeface="+mn-lt"/>
              </a:rPr>
              <a:t> </a:t>
            </a:r>
            <a:r>
              <a:rPr lang="en-US" sz="1600" i="1" err="1">
                <a:ea typeface="+mn-lt"/>
                <a:cs typeface="+mn-lt"/>
              </a:rPr>
              <a:t>associé</a:t>
            </a:r>
            <a:r>
              <a:rPr lang="en-US" sz="1600" i="1">
                <a:ea typeface="+mn-lt"/>
                <a:cs typeface="+mn-lt"/>
              </a:rPr>
              <a:t> à </a:t>
            </a:r>
            <a:r>
              <a:rPr lang="en-US" sz="1600" i="1" err="1">
                <a:ea typeface="+mn-lt"/>
                <a:cs typeface="+mn-lt"/>
              </a:rPr>
              <a:t>l’Ifri</a:t>
            </a:r>
            <a:endParaRPr lang="en-US" sz="1600" i="1">
              <a:cs typeface="Arial"/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endParaRPr lang="en-US" sz="1600">
              <a:cs typeface="Arial"/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endParaRPr lang="en-US" sz="1600">
              <a:cs typeface="Arial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E58E17E-D38A-DB64-FE2B-3DC50F2F5A22}"/>
              </a:ext>
            </a:extLst>
          </p:cNvPr>
          <p:cNvSpPr txBox="1"/>
          <p:nvPr/>
        </p:nvSpPr>
        <p:spPr>
          <a:xfrm>
            <a:off x="206409" y="5858747"/>
            <a:ext cx="3401934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chemeClr val="tx2"/>
                </a:solidFill>
                <a:cs typeface="Arial"/>
              </a:rPr>
              <a:t>18h30 – Session de Q&amp;R</a:t>
            </a:r>
          </a:p>
          <a:p>
            <a:endParaRPr lang="en-US" sz="1600">
              <a:cs typeface="Arial"/>
            </a:endParaRPr>
          </a:p>
          <a:p>
            <a:endParaRPr lang="en-US" sz="1600">
              <a:cs typeface="Arial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BF534C5-1177-E248-9124-44AB140BFFD5}"/>
              </a:ext>
            </a:extLst>
          </p:cNvPr>
          <p:cNvSpPr txBox="1"/>
          <p:nvPr/>
        </p:nvSpPr>
        <p:spPr>
          <a:xfrm>
            <a:off x="5698253" y="1836385"/>
            <a:ext cx="7219189" cy="14619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chemeClr val="tx2"/>
                </a:solidFill>
                <a:cs typeface="Arial"/>
              </a:rPr>
              <a:t>18h40 – </a:t>
            </a:r>
            <a:r>
              <a:rPr lang="en-US" b="1" err="1">
                <a:solidFill>
                  <a:schemeClr val="tx2"/>
                </a:solidFill>
                <a:cs typeface="Arial"/>
              </a:rPr>
              <a:t>Présentation</a:t>
            </a:r>
            <a:r>
              <a:rPr lang="en-US" b="1">
                <a:solidFill>
                  <a:schemeClr val="tx2"/>
                </a:solidFill>
                <a:cs typeface="Arial"/>
              </a:rPr>
              <a:t> du </a:t>
            </a:r>
            <a:r>
              <a:rPr lang="en-US" b="1" err="1">
                <a:solidFill>
                  <a:schemeClr val="tx2"/>
                </a:solidFill>
                <a:cs typeface="Arial"/>
              </a:rPr>
              <a:t>programme</a:t>
            </a:r>
            <a:r>
              <a:rPr lang="en-US" b="1">
                <a:solidFill>
                  <a:schemeClr val="tx2"/>
                </a:solidFill>
                <a:cs typeface="Arial"/>
              </a:rPr>
              <a:t> de recherche </a:t>
            </a:r>
          </a:p>
          <a:p>
            <a:r>
              <a:rPr lang="en-US" b="1">
                <a:solidFill>
                  <a:schemeClr val="tx2"/>
                </a:solidFill>
                <a:cs typeface="Arial"/>
              </a:rPr>
              <a:t>DÉFENDRE</a:t>
            </a:r>
            <a:endParaRPr lang="en-US">
              <a:solidFill>
                <a:schemeClr val="tx2"/>
              </a:solidFill>
            </a:endParaRPr>
          </a:p>
          <a:p>
            <a:pPr marL="742950" lvl="1" indent="-285750">
              <a:spcBef>
                <a:spcPts val="400"/>
              </a:spcBef>
              <a:buFont typeface="Courier New"/>
              <a:buChar char="o"/>
            </a:pPr>
            <a:r>
              <a:rPr lang="en-US" sz="1600" b="1">
                <a:solidFill>
                  <a:schemeClr val="accent1"/>
                </a:solidFill>
                <a:ea typeface="+mn-lt"/>
                <a:cs typeface="+mn-lt"/>
              </a:rPr>
              <a:t>Dr. Noémie Rebière</a:t>
            </a:r>
            <a:r>
              <a:rPr lang="en-US" sz="1600">
                <a:ea typeface="+mn-lt"/>
                <a:cs typeface="+mn-lt"/>
              </a:rPr>
              <a:t>, </a:t>
            </a:r>
            <a:r>
              <a:rPr lang="en-US" sz="1600" err="1">
                <a:ea typeface="+mn-lt"/>
                <a:cs typeface="+mn-lt"/>
              </a:rPr>
              <a:t>Cheffe</a:t>
            </a:r>
            <a:r>
              <a:rPr lang="en-US" sz="1600">
                <a:ea typeface="+mn-lt"/>
                <a:cs typeface="+mn-lt"/>
              </a:rPr>
              <a:t> de </a:t>
            </a:r>
            <a:r>
              <a:rPr lang="en-US" sz="1600" err="1">
                <a:ea typeface="+mn-lt"/>
                <a:cs typeface="+mn-lt"/>
              </a:rPr>
              <a:t>projet</a:t>
            </a:r>
            <a:r>
              <a:rPr lang="en-US" sz="1600">
                <a:ea typeface="+mn-lt"/>
                <a:cs typeface="+mn-lt"/>
              </a:rPr>
              <a:t>, </a:t>
            </a:r>
            <a:r>
              <a:rPr lang="en-US" sz="1600" i="1">
                <a:ea typeface="+mn-lt"/>
                <a:cs typeface="+mn-lt"/>
              </a:rPr>
              <a:t>The Shift Project </a:t>
            </a:r>
            <a:endParaRPr lang="en-US" sz="1600" i="1">
              <a:cs typeface="Arial"/>
            </a:endParaRPr>
          </a:p>
          <a:p>
            <a:endParaRPr lang="en-US" sz="1600">
              <a:cs typeface="Arial"/>
            </a:endParaRPr>
          </a:p>
          <a:p>
            <a:endParaRPr lang="en-US" sz="1600">
              <a:cs typeface="Arial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4F06818-20D9-74DA-C1A5-4697A2156947}"/>
              </a:ext>
            </a:extLst>
          </p:cNvPr>
          <p:cNvSpPr txBox="1"/>
          <p:nvPr/>
        </p:nvSpPr>
        <p:spPr>
          <a:xfrm>
            <a:off x="5698252" y="2917699"/>
            <a:ext cx="6283018" cy="28777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chemeClr val="tx2"/>
                </a:solidFill>
                <a:cs typeface="Arial"/>
              </a:rPr>
              <a:t>18h50 – </a:t>
            </a:r>
            <a:r>
              <a:rPr lang="en-US" b="1" err="1">
                <a:solidFill>
                  <a:schemeClr val="tx2"/>
                </a:solidFill>
                <a:cs typeface="Arial"/>
              </a:rPr>
              <a:t>Présentation</a:t>
            </a:r>
            <a:r>
              <a:rPr lang="en-US" b="1">
                <a:solidFill>
                  <a:schemeClr val="tx2"/>
                </a:solidFill>
                <a:cs typeface="Arial"/>
              </a:rPr>
              <a:t> du rapport </a:t>
            </a:r>
            <a:r>
              <a:rPr lang="en-US" b="1" err="1">
                <a:solidFill>
                  <a:schemeClr val="tx2"/>
                </a:solidFill>
                <a:cs typeface="Arial"/>
              </a:rPr>
              <a:t>introductif</a:t>
            </a:r>
            <a:r>
              <a:rPr lang="en-US" b="1">
                <a:solidFill>
                  <a:schemeClr val="tx2"/>
                </a:solidFill>
                <a:cs typeface="Arial"/>
              </a:rPr>
              <a:t> </a:t>
            </a:r>
          </a:p>
          <a:p>
            <a:r>
              <a:rPr lang="en-US" b="1" i="1">
                <a:solidFill>
                  <a:schemeClr val="tx2"/>
                </a:solidFill>
                <a:cs typeface="Arial"/>
              </a:rPr>
              <a:t>« </a:t>
            </a:r>
            <a:r>
              <a:rPr lang="en-US" b="1" i="1" err="1">
                <a:solidFill>
                  <a:schemeClr val="tx2"/>
                </a:solidFill>
                <a:cs typeface="Arial"/>
              </a:rPr>
              <a:t>Énergie</a:t>
            </a:r>
            <a:r>
              <a:rPr lang="en-US" b="1" i="1">
                <a:solidFill>
                  <a:schemeClr val="tx2"/>
                </a:solidFill>
                <a:cs typeface="Arial"/>
              </a:rPr>
              <a:t>, </a:t>
            </a:r>
            <a:r>
              <a:rPr lang="en-US" b="1" i="1" err="1">
                <a:solidFill>
                  <a:schemeClr val="tx2"/>
                </a:solidFill>
                <a:cs typeface="Arial"/>
              </a:rPr>
              <a:t>ressources</a:t>
            </a:r>
            <a:r>
              <a:rPr lang="en-US" b="1" i="1">
                <a:solidFill>
                  <a:schemeClr val="tx2"/>
                </a:solidFill>
                <a:cs typeface="Arial"/>
              </a:rPr>
              <a:t>, </a:t>
            </a:r>
            <a:r>
              <a:rPr lang="en-US" b="1" i="1" err="1">
                <a:solidFill>
                  <a:schemeClr val="tx2"/>
                </a:solidFill>
                <a:cs typeface="Arial"/>
              </a:rPr>
              <a:t>climat</a:t>
            </a:r>
            <a:r>
              <a:rPr lang="en-US" b="1" i="1">
                <a:solidFill>
                  <a:schemeClr val="tx2"/>
                </a:solidFill>
                <a:cs typeface="Arial"/>
              </a:rPr>
              <a:t> : </a:t>
            </a:r>
            <a:r>
              <a:rPr lang="en-US" b="1" i="1" err="1">
                <a:solidFill>
                  <a:schemeClr val="tx2"/>
                </a:solidFill>
                <a:cs typeface="Arial"/>
              </a:rPr>
              <a:t>une</a:t>
            </a:r>
            <a:r>
              <a:rPr lang="en-US" b="1" i="1">
                <a:solidFill>
                  <a:schemeClr val="tx2"/>
                </a:solidFill>
                <a:cs typeface="Arial"/>
              </a:rPr>
              <a:t> </a:t>
            </a:r>
            <a:r>
              <a:rPr lang="en-US" b="1" i="1" err="1">
                <a:solidFill>
                  <a:schemeClr val="tx2"/>
                </a:solidFill>
                <a:cs typeface="Arial"/>
              </a:rPr>
              <a:t>défense</a:t>
            </a:r>
            <a:r>
              <a:rPr lang="en-US" b="1" i="1">
                <a:solidFill>
                  <a:schemeClr val="tx2"/>
                </a:solidFill>
                <a:cs typeface="Arial"/>
              </a:rPr>
              <a:t> sous </a:t>
            </a:r>
            <a:endParaRPr lang="en-US" b="1">
              <a:solidFill>
                <a:schemeClr val="tx2"/>
              </a:solidFill>
              <a:cs typeface="Arial"/>
            </a:endParaRPr>
          </a:p>
          <a:p>
            <a:r>
              <a:rPr lang="en-US" b="1" i="1" err="1">
                <a:solidFill>
                  <a:schemeClr val="tx2"/>
                </a:solidFill>
                <a:cs typeface="Arial"/>
              </a:rPr>
              <a:t>contraintes</a:t>
            </a:r>
            <a:r>
              <a:rPr lang="en-US" b="1" i="1">
                <a:solidFill>
                  <a:schemeClr val="tx2"/>
                </a:solidFill>
                <a:cs typeface="Arial"/>
              </a:rPr>
              <a:t> physiques »</a:t>
            </a:r>
            <a:endParaRPr lang="en-US" sz="1600" i="1">
              <a:solidFill>
                <a:schemeClr val="tx2"/>
              </a:solidFill>
              <a:ea typeface="+mn-lt"/>
              <a:cs typeface="+mn-lt"/>
            </a:endParaRPr>
          </a:p>
          <a:p>
            <a:pPr marL="742950" lvl="1" indent="-285750">
              <a:spcBef>
                <a:spcPts val="400"/>
              </a:spcBef>
              <a:buFont typeface="Courier New"/>
              <a:buChar char="o"/>
            </a:pPr>
            <a:r>
              <a:rPr lang="en-US" sz="1600" b="1">
                <a:solidFill>
                  <a:schemeClr val="accent1"/>
                </a:solidFill>
                <a:ea typeface="+mn-lt"/>
                <a:cs typeface="+mn-lt"/>
              </a:rPr>
              <a:t>Alexandre François</a:t>
            </a:r>
            <a:r>
              <a:rPr lang="en-US" sz="1600" b="1">
                <a:ea typeface="+mn-lt"/>
                <a:cs typeface="+mn-lt"/>
              </a:rPr>
              <a:t>, </a:t>
            </a:r>
            <a:r>
              <a:rPr lang="en-US" sz="1600">
                <a:ea typeface="+mn-lt"/>
                <a:cs typeface="+mn-lt"/>
              </a:rPr>
              <a:t>Chargé de </a:t>
            </a:r>
            <a:r>
              <a:rPr lang="en-US" sz="1600" err="1">
                <a:ea typeface="+mn-lt"/>
                <a:cs typeface="+mn-lt"/>
              </a:rPr>
              <a:t>projet</a:t>
            </a:r>
            <a:r>
              <a:rPr lang="en-US" sz="1600">
                <a:ea typeface="+mn-lt"/>
                <a:cs typeface="+mn-lt"/>
              </a:rPr>
              <a:t>, </a:t>
            </a:r>
            <a:r>
              <a:rPr lang="en-US" sz="1600" i="1">
                <a:ea typeface="+mn-lt"/>
                <a:cs typeface="+mn-lt"/>
              </a:rPr>
              <a:t>The Shift Project</a:t>
            </a:r>
            <a:endParaRPr lang="en-US">
              <a:ea typeface="+mn-lt"/>
              <a:cs typeface="+mn-lt"/>
            </a:endParaRPr>
          </a:p>
          <a:p>
            <a:pPr marL="742950" lvl="1" indent="-285750">
              <a:spcBef>
                <a:spcPts val="400"/>
              </a:spcBef>
              <a:buFont typeface="Courier New"/>
              <a:buChar char="o"/>
            </a:pPr>
            <a:r>
              <a:rPr lang="en-US" sz="1600" b="1">
                <a:solidFill>
                  <a:schemeClr val="accent1"/>
                </a:solidFill>
                <a:ea typeface="+mn-lt"/>
                <a:cs typeface="+mn-lt"/>
              </a:rPr>
              <a:t>Alan Lemoine</a:t>
            </a:r>
            <a:r>
              <a:rPr lang="en-US" sz="1600" b="1">
                <a:ea typeface="+mn-lt"/>
                <a:cs typeface="+mn-lt"/>
              </a:rPr>
              <a:t>, </a:t>
            </a:r>
            <a:r>
              <a:rPr lang="en-US" sz="1600">
                <a:ea typeface="+mn-lt"/>
                <a:cs typeface="+mn-lt"/>
              </a:rPr>
              <a:t>Chargé de </a:t>
            </a:r>
            <a:r>
              <a:rPr lang="en-US" sz="1600" err="1">
                <a:ea typeface="+mn-lt"/>
                <a:cs typeface="+mn-lt"/>
              </a:rPr>
              <a:t>projet</a:t>
            </a:r>
            <a:r>
              <a:rPr lang="en-US" sz="1600">
                <a:ea typeface="+mn-lt"/>
                <a:cs typeface="+mn-lt"/>
              </a:rPr>
              <a:t>, </a:t>
            </a:r>
            <a:r>
              <a:rPr lang="en-US" sz="1600" i="1">
                <a:ea typeface="+mn-lt"/>
                <a:cs typeface="+mn-lt"/>
              </a:rPr>
              <a:t>The Shift Project </a:t>
            </a:r>
            <a:endParaRPr lang="en-US">
              <a:ea typeface="+mn-lt"/>
              <a:cs typeface="+mn-lt"/>
            </a:endParaRPr>
          </a:p>
          <a:p>
            <a:pPr marL="742950" lvl="1" indent="-285750">
              <a:spcBef>
                <a:spcPts val="400"/>
              </a:spcBef>
              <a:buFont typeface="Courier New"/>
              <a:buChar char="o"/>
            </a:pPr>
            <a:r>
              <a:rPr lang="en-US" sz="1600" b="1">
                <a:solidFill>
                  <a:schemeClr val="accent1"/>
                </a:solidFill>
                <a:ea typeface="+mn-lt"/>
                <a:cs typeface="+mn-lt"/>
              </a:rPr>
              <a:t>Louis </a:t>
            </a:r>
            <a:r>
              <a:rPr lang="en-US" sz="1600" b="1" err="1">
                <a:solidFill>
                  <a:schemeClr val="accent1"/>
                </a:solidFill>
                <a:ea typeface="+mn-lt"/>
                <a:cs typeface="+mn-lt"/>
              </a:rPr>
              <a:t>Ollion</a:t>
            </a:r>
            <a:r>
              <a:rPr lang="en-US" sz="1600">
                <a:ea typeface="+mn-lt"/>
                <a:cs typeface="+mn-lt"/>
              </a:rPr>
              <a:t>, Expert </a:t>
            </a:r>
            <a:r>
              <a:rPr lang="en-US" sz="1600" err="1">
                <a:ea typeface="+mn-lt"/>
                <a:cs typeface="+mn-lt"/>
              </a:rPr>
              <a:t>matériaux</a:t>
            </a:r>
            <a:r>
              <a:rPr lang="en-US" sz="1600">
                <a:ea typeface="+mn-lt"/>
                <a:cs typeface="+mn-lt"/>
              </a:rPr>
              <a:t> critiques, </a:t>
            </a:r>
            <a:r>
              <a:rPr lang="en-US" sz="1600" i="1">
                <a:ea typeface="+mn-lt"/>
                <a:cs typeface="+mn-lt"/>
              </a:rPr>
              <a:t>The Shift Project</a:t>
            </a:r>
            <a:endParaRPr lang="en-US">
              <a:cs typeface="Arial" panose="020B0604020202020204"/>
            </a:endParaRPr>
          </a:p>
          <a:p>
            <a:pPr marL="742950" lvl="1" indent="-285750">
              <a:buFont typeface="Courier New"/>
              <a:buChar char="o"/>
            </a:pPr>
            <a:endParaRPr lang="en-US" sz="1600" i="1">
              <a:cs typeface="Arial"/>
            </a:endParaRPr>
          </a:p>
          <a:p>
            <a:pPr marL="742950" lvl="1" indent="-285750">
              <a:buFont typeface="Courier New"/>
              <a:buChar char="o"/>
            </a:pPr>
            <a:endParaRPr lang="en-US" sz="1600" b="1" i="1">
              <a:cs typeface="Arial"/>
            </a:endParaRPr>
          </a:p>
          <a:p>
            <a:endParaRPr lang="en-US" sz="1600">
              <a:cs typeface="Arial"/>
            </a:endParaRPr>
          </a:p>
          <a:p>
            <a:endParaRPr lang="en-US" sz="1600">
              <a:cs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04B78F0-B882-9E2C-68E6-19DDF603B415}"/>
              </a:ext>
            </a:extLst>
          </p:cNvPr>
          <p:cNvSpPr txBox="1"/>
          <p:nvPr/>
        </p:nvSpPr>
        <p:spPr>
          <a:xfrm>
            <a:off x="5698251" y="4842654"/>
            <a:ext cx="3401934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chemeClr val="tx2"/>
                </a:solidFill>
                <a:cs typeface="Arial"/>
              </a:rPr>
              <a:t>19h20 – Session de Q&amp;R</a:t>
            </a:r>
          </a:p>
          <a:p>
            <a:endParaRPr lang="en-US" sz="1600">
              <a:cs typeface="Arial"/>
            </a:endParaRPr>
          </a:p>
          <a:p>
            <a:endParaRPr lang="en-US" sz="1600">
              <a:cs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F6CA95-E891-15A6-9532-2C3C6F8A1027}"/>
              </a:ext>
            </a:extLst>
          </p:cNvPr>
          <p:cNvSpPr txBox="1"/>
          <p:nvPr/>
        </p:nvSpPr>
        <p:spPr>
          <a:xfrm>
            <a:off x="5698250" y="5321626"/>
            <a:ext cx="6297533" cy="17851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chemeClr val="tx2"/>
                </a:solidFill>
                <a:cs typeface="Arial"/>
              </a:rPr>
              <a:t>19h30 – Conclusion </a:t>
            </a:r>
            <a:endParaRPr lang="en-US">
              <a:solidFill>
                <a:schemeClr val="tx2"/>
              </a:solidFill>
              <a:cs typeface="Arial"/>
            </a:endParaRPr>
          </a:p>
          <a:p>
            <a:pPr marL="742950" lvl="1" indent="-285750">
              <a:spcBef>
                <a:spcPts val="400"/>
              </a:spcBef>
              <a:buFont typeface="Courier New"/>
              <a:buChar char="o"/>
            </a:pPr>
            <a:r>
              <a:rPr lang="en-US" sz="1600" b="1">
                <a:solidFill>
                  <a:schemeClr val="accent1"/>
                </a:solidFill>
                <a:ea typeface="+mn-lt"/>
                <a:cs typeface="+mn-lt"/>
              </a:rPr>
              <a:t>Laurent </a:t>
            </a:r>
            <a:r>
              <a:rPr lang="en-US" sz="1600" b="1" err="1">
                <a:solidFill>
                  <a:schemeClr val="accent1"/>
                </a:solidFill>
                <a:ea typeface="+mn-lt"/>
                <a:cs typeface="+mn-lt"/>
              </a:rPr>
              <a:t>Lherbette</a:t>
            </a:r>
            <a:r>
              <a:rPr lang="en-US" sz="1600">
                <a:ea typeface="+mn-lt"/>
                <a:cs typeface="+mn-lt"/>
              </a:rPr>
              <a:t>, </a:t>
            </a:r>
            <a:r>
              <a:rPr lang="en-US" sz="1600" err="1">
                <a:ea typeface="+mn-lt"/>
                <a:cs typeface="+mn-lt"/>
              </a:rPr>
              <a:t>Général</a:t>
            </a:r>
            <a:r>
              <a:rPr lang="en-US" sz="1600">
                <a:ea typeface="+mn-lt"/>
                <a:cs typeface="+mn-lt"/>
              </a:rPr>
              <a:t> de corps </a:t>
            </a:r>
            <a:r>
              <a:rPr lang="en-US" sz="1600" err="1">
                <a:ea typeface="+mn-lt"/>
                <a:cs typeface="+mn-lt"/>
              </a:rPr>
              <a:t>d’armée</a:t>
            </a:r>
            <a:r>
              <a:rPr lang="en-US" sz="1600">
                <a:ea typeface="+mn-lt"/>
                <a:cs typeface="+mn-lt"/>
              </a:rPr>
              <a:t> (2S)</a:t>
            </a:r>
          </a:p>
          <a:p>
            <a:pPr marL="742950" lvl="1" indent="-285750">
              <a:spcBef>
                <a:spcPts val="400"/>
              </a:spcBef>
              <a:buFont typeface="Courier New"/>
              <a:buChar char="o"/>
            </a:pPr>
            <a:r>
              <a:rPr lang="en-US" sz="1600" b="1">
                <a:solidFill>
                  <a:schemeClr val="accent1"/>
                </a:solidFill>
                <a:ea typeface="+mn-lt"/>
                <a:cs typeface="+mn-lt"/>
              </a:rPr>
              <a:t>Dr. Noémie Rebière</a:t>
            </a:r>
            <a:r>
              <a:rPr lang="en-US" sz="1600">
                <a:ea typeface="+mn-lt"/>
                <a:cs typeface="+mn-lt"/>
              </a:rPr>
              <a:t>, </a:t>
            </a:r>
            <a:r>
              <a:rPr lang="en-US" sz="1600" err="1">
                <a:ea typeface="+mn-lt"/>
                <a:cs typeface="+mn-lt"/>
              </a:rPr>
              <a:t>Cheffe</a:t>
            </a:r>
            <a:r>
              <a:rPr lang="en-US" sz="1600">
                <a:ea typeface="+mn-lt"/>
                <a:cs typeface="+mn-lt"/>
              </a:rPr>
              <a:t> de </a:t>
            </a:r>
            <a:r>
              <a:rPr lang="en-US" sz="1600" err="1">
                <a:ea typeface="+mn-lt"/>
                <a:cs typeface="+mn-lt"/>
              </a:rPr>
              <a:t>projet</a:t>
            </a:r>
            <a:r>
              <a:rPr lang="en-US" sz="1600">
                <a:ea typeface="+mn-lt"/>
                <a:cs typeface="+mn-lt"/>
              </a:rPr>
              <a:t>, </a:t>
            </a:r>
            <a:r>
              <a:rPr lang="en-US" sz="1600" i="1">
                <a:ea typeface="+mn-lt"/>
                <a:cs typeface="+mn-lt"/>
              </a:rPr>
              <a:t>The Shift Project</a:t>
            </a:r>
            <a:endParaRPr lang="en-US" sz="1600">
              <a:cs typeface="Arial" panose="020B0604020202020204"/>
            </a:endParaRPr>
          </a:p>
          <a:p>
            <a:endParaRPr lang="en-US" b="1">
              <a:solidFill>
                <a:schemeClr val="tx2"/>
              </a:solidFill>
              <a:cs typeface="Arial"/>
            </a:endParaRPr>
          </a:p>
          <a:p>
            <a:endParaRPr lang="en-US" sz="1600">
              <a:cs typeface="Arial"/>
            </a:endParaRPr>
          </a:p>
          <a:p>
            <a:endParaRPr lang="en-US" sz="16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3050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ShiftProject">
      <a:dk1>
        <a:sysClr val="windowText" lastClr="000000"/>
      </a:dk1>
      <a:lt1>
        <a:sysClr val="window" lastClr="FFFFFF"/>
      </a:lt1>
      <a:dk2>
        <a:srgbClr val="0009B5"/>
      </a:dk2>
      <a:lt2>
        <a:srgbClr val="C5EAFF"/>
      </a:lt2>
      <a:accent1>
        <a:srgbClr val="33B0FF"/>
      </a:accent1>
      <a:accent2>
        <a:srgbClr val="FA6500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xte et figures">
  <a:themeElements>
    <a:clrScheme name="Charte 2025 - The Shift Project">
      <a:dk1>
        <a:srgbClr val="000000"/>
      </a:dk1>
      <a:lt1>
        <a:srgbClr val="FFFFFF"/>
      </a:lt1>
      <a:dk2>
        <a:srgbClr val="0009B5"/>
      </a:dk2>
      <a:lt2>
        <a:srgbClr val="FFFFFF"/>
      </a:lt2>
      <a:accent1>
        <a:srgbClr val="0009B5"/>
      </a:accent1>
      <a:accent2>
        <a:srgbClr val="FF6700"/>
      </a:accent2>
      <a:accent3>
        <a:srgbClr val="33B0FF"/>
      </a:accent3>
      <a:accent4>
        <a:srgbClr val="C5EAFF"/>
      </a:accent4>
      <a:accent5>
        <a:srgbClr val="000000"/>
      </a:accent5>
      <a:accent6>
        <a:srgbClr val="FFFFFF"/>
      </a:accent6>
      <a:hlink>
        <a:srgbClr val="FF6700"/>
      </a:hlink>
      <a:folHlink>
        <a:srgbClr val="0009B5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8B85FF919EAB47A97A587DF3D8CF45" ma:contentTypeVersion="14" ma:contentTypeDescription="Create a new document." ma:contentTypeScope="" ma:versionID="10678891ca404c27544a1be35947530e">
  <xsd:schema xmlns:xsd="http://www.w3.org/2001/XMLSchema" xmlns:xs="http://www.w3.org/2001/XMLSchema" xmlns:p="http://schemas.microsoft.com/office/2006/metadata/properties" xmlns:ns2="e5e0e54f-274a-41e9-95d0-2604c261041e" xmlns:ns3="45890581-6036-4e03-9d88-d847c6ddde78" targetNamespace="http://schemas.microsoft.com/office/2006/metadata/properties" ma:root="true" ma:fieldsID="0bfeed8e96cd6e1f244bdb9aba2b02e2" ns2:_="" ns3:_="">
    <xsd:import namespace="e5e0e54f-274a-41e9-95d0-2604c261041e"/>
    <xsd:import namespace="45890581-6036-4e03-9d88-d847c6ddde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u_x002f_non_x002d_lu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e0e54f-274a-41e9-95d0-2604c26104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c47289d-44d4-4518-8531-d864f6d3e1e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u_x002f_non_x002d_lu" ma:index="19" nillable="true" ma:displayName="Lu/non-lu" ma:format="Dropdown" ma:internalName="Lu_x002f_non_x002d_lu">
      <xsd:simpleType>
        <xsd:restriction base="dms:Choice">
          <xsd:enumeration value="A lire"/>
          <xsd:enumeration value="Lu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890581-6036-4e03-9d88-d847c6ddde7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a6ffa24-f596-4583-adde-a4779608a61e}" ma:internalName="TaxCatchAll" ma:showField="CatchAllData" ma:web="45890581-6036-4e03-9d88-d847c6ddde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5e0e54f-274a-41e9-95d0-2604c261041e">
      <Terms xmlns="http://schemas.microsoft.com/office/infopath/2007/PartnerControls"/>
    </lcf76f155ced4ddcb4097134ff3c332f>
    <TaxCatchAll xmlns="45890581-6036-4e03-9d88-d847c6ddde78" xsi:nil="true"/>
    <Lu_x002f_non_x002d_lu xmlns="e5e0e54f-274a-41e9-95d0-2604c261041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8A748EF-0760-4882-BB66-E567B11D7759}">
  <ds:schemaRefs>
    <ds:schemaRef ds:uri="45890581-6036-4e03-9d88-d847c6ddde78"/>
    <ds:schemaRef ds:uri="e5e0e54f-274a-41e9-95d0-2604c261041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2B2A2A9-9F4A-4F97-BD8C-2AEE5866722A}">
  <ds:schemaRefs>
    <ds:schemaRef ds:uri="http://purl.org/dc/terms/"/>
    <ds:schemaRef ds:uri="http://schemas.microsoft.com/office/2006/metadata/properties"/>
    <ds:schemaRef ds:uri="http://purl.org/dc/dcmitype/"/>
    <ds:schemaRef ds:uri="45890581-6036-4e03-9d88-d847c6ddde78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e5e0e54f-274a-41e9-95d0-2604c261041e"/>
  </ds:schemaRefs>
</ds:datastoreItem>
</file>

<file path=customXml/itemProps3.xml><?xml version="1.0" encoding="utf-8"?>
<ds:datastoreItem xmlns:ds="http://schemas.openxmlformats.org/officeDocument/2006/customXml" ds:itemID="{F3C5D12D-C38C-420E-B679-97DCC758AD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3248</Words>
  <Application>Microsoft Office PowerPoint</Application>
  <PresentationFormat>Grand écran</PresentationFormat>
  <Paragraphs>530</Paragraphs>
  <Slides>61</Slides>
  <Notes>52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61</vt:i4>
      </vt:variant>
    </vt:vector>
  </HeadingPairs>
  <TitlesOfParts>
    <vt:vector size="72" baseType="lpstr">
      <vt:lpstr>Arial</vt:lpstr>
      <vt:lpstr>Calibri</vt:lpstr>
      <vt:lpstr>Courier New</vt:lpstr>
      <vt:lpstr>Helvetica Neue</vt:lpstr>
      <vt:lpstr>Inter</vt:lpstr>
      <vt:lpstr>Poppins</vt:lpstr>
      <vt:lpstr>Public Sans</vt:lpstr>
      <vt:lpstr>Trebuchet MS</vt:lpstr>
      <vt:lpstr>Wingdings</vt:lpstr>
      <vt:lpstr>Thème Office</vt:lpstr>
      <vt:lpstr>1_Texte et figures</vt:lpstr>
      <vt:lpstr>Présentation PowerPoint</vt:lpstr>
      <vt:lpstr>The Shift Project, c’est quoi ?</vt:lpstr>
      <vt:lpstr>Qui sommes-nous ?</vt:lpstr>
      <vt:lpstr>Présentation PowerPoint</vt:lpstr>
      <vt:lpstr>Le Plan robuste  pour l'économie française (PREF) </vt:lpstr>
      <vt:lpstr>Pourquoi une approche robuste ?</vt:lpstr>
      <vt:lpstr>Travaux sectoriels appuyant le programme DEFENDRE</vt:lpstr>
      <vt:lpstr>Nos publications</vt:lpstr>
      <vt:lpstr>Programme de la soirée</vt:lpstr>
      <vt:lpstr>Mot d’introduction</vt:lpstr>
      <vt:lpstr>Mot d’introduction</vt:lpstr>
      <vt:lpstr>Contexte géopolitique</vt:lpstr>
      <vt:lpstr>Q &amp; R – 10'</vt:lpstr>
      <vt:lpstr>Programme DEFENDRE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Energie, ressources, climat :  Une défense sous contraintes physiques  </vt:lpstr>
      <vt:lpstr>Objectifs du rapport introductif : poser le constat, croiser les enjeux physiques</vt:lpstr>
      <vt:lpstr>Objectifs du rapport introductif : poser le constat, croiser les enjeux physiques</vt:lpstr>
      <vt:lpstr>Présentation PowerPoint</vt:lpstr>
      <vt:lpstr>Le changement climatique comme « catalyseur de chaos »</vt:lpstr>
      <vt:lpstr>Le changement climatique comme « catalyseur de chaos »</vt:lpstr>
      <vt:lpstr>Le changement climatique comme « catalyseur de chaos »</vt:lpstr>
      <vt:lpstr>Un impact déjà visible et croissant sur l’écosystème de défense français</vt:lpstr>
      <vt:lpstr>Les émissions de gaz à effet de serre des activités de défense</vt:lpstr>
      <vt:lpstr>Une littérature abondante sur les interactions défense et climat</vt:lpstr>
      <vt:lpstr>Éléments à retenir</vt:lpstr>
      <vt:lpstr>Présentation PowerPoint</vt:lpstr>
      <vt:lpstr>L’énergie pour les armées et la BITD</vt:lpstr>
      <vt:lpstr>Une dépendance aux énergies fossiles majeure pour les armées</vt:lpstr>
      <vt:lpstr>Une dépendance aux énergies fossiles majeure pour les armées</vt:lpstr>
      <vt:lpstr>Une dépendance aux fossiles génératrice de vulnérabilités stratégiques </vt:lpstr>
      <vt:lpstr>Dépendance aux énergies fossiles : quelles conséquences pour le secteur de la défense ?</vt:lpstr>
      <vt:lpstr>Quel futur énergétique pour les armées et la BITD ?</vt:lpstr>
      <vt:lpstr>Éléments à retenir</vt:lpstr>
      <vt:lpstr>Présentation PowerPoint</vt:lpstr>
      <vt:lpstr>Les métaux : définition et périmètre </vt:lpstr>
      <vt:lpstr>Les métaux : définition et périmètre </vt:lpstr>
      <vt:lpstr>Les métaux : définition et périmètre </vt:lpstr>
      <vt:lpstr>Les métaux : définition et périmètre </vt:lpstr>
      <vt:lpstr>Les métaux : définition et périmètre</vt:lpstr>
      <vt:lpstr>Un risque de déficit d’offre face à l’essor de la demande à court-moyen terme</vt:lpstr>
      <vt:lpstr>Des chaines d’approvisionnement fragmentées géographiquement et dominées par quelques acteurs</vt:lpstr>
      <vt:lpstr>Des chaines d’approvisionnement fragmentées géographiquement et dominées par quelques acteurs</vt:lpstr>
      <vt:lpstr>Des chaines d’approvisionnement fragmentées géographiquement et dominées par quelques acteurs</vt:lpstr>
      <vt:lpstr>Des chaines d’approvisionnement fragmentées géographiquement et dominées par quelques acteurs</vt:lpstr>
      <vt:lpstr>Des chaines d’approvisionnement fragmentées géographiquement et dominées par quelques acteurs</vt:lpstr>
      <vt:lpstr>La domination de la Chine sur l’ensemble des étapes des chaines d’approvisionnement</vt:lpstr>
      <vt:lpstr>Une industrie de défense fortement utilisatrice de métaux</vt:lpstr>
      <vt:lpstr>Les vulnérabilités sont principalement liées à la solidité des capacités de transformation en aval de l’extraction</vt:lpstr>
      <vt:lpstr>Les risques d’approvisionnement sont principalement liés à la solidité des capacités de transformation en aval de l’extraction</vt:lpstr>
      <vt:lpstr>Éléments à retenir</vt:lpstr>
      <vt:lpstr>Q &amp; R – 10' 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Yi SU</dc:creator>
  <cp:lastModifiedBy>Alan Lemoine</cp:lastModifiedBy>
  <cp:revision>3</cp:revision>
  <dcterms:created xsi:type="dcterms:W3CDTF">2025-11-24T16:51:10Z</dcterms:created>
  <dcterms:modified xsi:type="dcterms:W3CDTF">2026-06-30T10:04:42Z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0x010100DC8B85FF919EAB47A97A587DF3D8CF45</vt:lpwstr>
  </property>
  <property fmtid="{D5CDD505-2E9C-101B-9397-08002B2CF9AE}" pid="3" name="MediaServiceImageTags">
    <vt:lpwstr/>
  </property>
</Properties>
</file>