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43" r:id="rId3"/>
    <p:sldId id="344" r:id="rId4"/>
    <p:sldId id="345" r:id="rId5"/>
    <p:sldId id="290" r:id="rId6"/>
    <p:sldId id="257" r:id="rId7"/>
    <p:sldId id="264" r:id="rId8"/>
    <p:sldId id="589" r:id="rId9"/>
    <p:sldId id="588" r:id="rId10"/>
    <p:sldId id="594" r:id="rId11"/>
    <p:sldId id="504" r:id="rId12"/>
    <p:sldId id="563" r:id="rId13"/>
    <p:sldId id="562" r:id="rId14"/>
    <p:sldId id="577" r:id="rId15"/>
    <p:sldId id="597" r:id="rId16"/>
    <p:sldId id="598" r:id="rId17"/>
    <p:sldId id="595" r:id="rId18"/>
    <p:sldId id="561" r:id="rId19"/>
    <p:sldId id="524" r:id="rId20"/>
    <p:sldId id="591" r:id="rId21"/>
    <p:sldId id="565" r:id="rId22"/>
    <p:sldId id="599" r:id="rId23"/>
    <p:sldId id="600" r:id="rId24"/>
    <p:sldId id="521" r:id="rId25"/>
    <p:sldId id="578" r:id="rId26"/>
    <p:sldId id="592" r:id="rId27"/>
    <p:sldId id="593" r:id="rId28"/>
    <p:sldId id="607" r:id="rId29"/>
    <p:sldId id="596" r:id="rId30"/>
    <p:sldId id="587" r:id="rId31"/>
    <p:sldId id="583" r:id="rId32"/>
    <p:sldId id="570" r:id="rId33"/>
    <p:sldId id="571" r:id="rId34"/>
    <p:sldId id="572" r:id="rId35"/>
    <p:sldId id="573" r:id="rId36"/>
    <p:sldId id="612" r:id="rId37"/>
    <p:sldId id="574" r:id="rId38"/>
    <p:sldId id="601" r:id="rId39"/>
    <p:sldId id="575" r:id="rId40"/>
    <p:sldId id="602" r:id="rId41"/>
    <p:sldId id="556" r:id="rId42"/>
    <p:sldId id="557" r:id="rId43"/>
    <p:sldId id="526" r:id="rId44"/>
    <p:sldId id="609" r:id="rId45"/>
    <p:sldId id="282" r:id="rId46"/>
    <p:sldId id="302" r:id="rId47"/>
    <p:sldId id="285" r:id="rId48"/>
    <p:sldId id="611" r:id="rId49"/>
    <p:sldId id="346" r:id="rId50"/>
    <p:sldId id="289" r:id="rId51"/>
  </p:sldIdLst>
  <p:sldSz cx="12192000" cy="6858000"/>
  <p:notesSz cx="6735763" cy="986631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P_User" initials="T" lastIdx="2" clrIdx="0">
    <p:extLst>
      <p:ext uri="{19B8F6BF-5375-455C-9EA6-DF929625EA0E}">
        <p15:presenceInfo xmlns:p15="http://schemas.microsoft.com/office/powerpoint/2012/main" userId="TSP_User" providerId="None"/>
      </p:ext>
    </p:extLst>
  </p:cmAuthor>
  <p:cmAuthor id="2" name="TSP-LDE" initials="T" lastIdx="1" clrIdx="1">
    <p:extLst>
      <p:ext uri="{19B8F6BF-5375-455C-9EA6-DF929625EA0E}">
        <p15:presenceInfo xmlns:p15="http://schemas.microsoft.com/office/powerpoint/2012/main" userId="TSP-L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1076" autoAdjust="0"/>
  </p:normalViewPr>
  <p:slideViewPr>
    <p:cSldViewPr>
      <p:cViewPr varScale="1">
        <p:scale>
          <a:sx n="67" d="100"/>
          <a:sy n="67" d="100"/>
        </p:scale>
        <p:origin x="639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588"/>
    </p:cViewPr>
  </p:sorterViewPr>
  <p:notesViewPr>
    <p:cSldViewPr>
      <p:cViewPr varScale="1">
        <p:scale>
          <a:sx n="49" d="100"/>
          <a:sy n="49" d="100"/>
        </p:scale>
        <p:origin x="275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SP_User\AppData\Local\Temp\Temp1_Citepa_Secten2022_donnees_par_secteur(1).zip\Citepa_UTCATF_Secten_ed2022-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16296296296294E-2"/>
          <c:y val="2.4522037621134959E-2"/>
          <c:w val="0.69454674743701139"/>
          <c:h val="0.83292164741712982"/>
        </c:manualLayout>
      </c:layout>
      <c:lineChart>
        <c:grouping val="standard"/>
        <c:varyColors val="0"/>
        <c:ser>
          <c:idx val="0"/>
          <c:order val="0"/>
          <c:tx>
            <c:strRef>
              <c:f>Graphiques!$M$27</c:f>
              <c:strCache>
                <c:ptCount val="1"/>
                <c:pt idx="0">
                  <c:v>CO2e UTCATF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Graphiques!$N$27:$BE$27</c:f>
              <c:numCache>
                <c:formatCode>0.0</c:formatCode>
                <c:ptCount val="44"/>
                <c:pt idx="0">
                  <c:v>23.986190046063701</c:v>
                </c:pt>
                <c:pt idx="1">
                  <c:v>24.071181145849895</c:v>
                </c:pt>
                <c:pt idx="2">
                  <c:v>21.9332138068158</c:v>
                </c:pt>
                <c:pt idx="3">
                  <c:v>24.996386104902008</c:v>
                </c:pt>
                <c:pt idx="4">
                  <c:v>22.537161548489774</c:v>
                </c:pt>
                <c:pt idx="5">
                  <c:v>24.879274305130188</c:v>
                </c:pt>
                <c:pt idx="6">
                  <c:v>31.267071291138553</c:v>
                </c:pt>
                <c:pt idx="7">
                  <c:v>31.529240771838616</c:v>
                </c:pt>
                <c:pt idx="8">
                  <c:v>33.439549498973676</c:v>
                </c:pt>
                <c:pt idx="9">
                  <c:v>36.731880206966039</c:v>
                </c:pt>
                <c:pt idx="10">
                  <c:v>19.709218603289848</c:v>
                </c:pt>
                <c:pt idx="11">
                  <c:v>31.656774086533176</c:v>
                </c:pt>
                <c:pt idx="12">
                  <c:v>40.527332216787649</c:v>
                </c:pt>
                <c:pt idx="13">
                  <c:v>43.386732090741106</c:v>
                </c:pt>
                <c:pt idx="14">
                  <c:v>46.630143313459556</c:v>
                </c:pt>
                <c:pt idx="15">
                  <c:v>47.311183942900193</c:v>
                </c:pt>
                <c:pt idx="16">
                  <c:v>49.000555290624597</c:v>
                </c:pt>
                <c:pt idx="17">
                  <c:v>48.361692795002647</c:v>
                </c:pt>
                <c:pt idx="18">
                  <c:v>48.153352120266284</c:v>
                </c:pt>
                <c:pt idx="19">
                  <c:v>37.607627699103865</c:v>
                </c:pt>
                <c:pt idx="20">
                  <c:v>38.355036077780753</c:v>
                </c:pt>
                <c:pt idx="21">
                  <c:v>38.457382985368305</c:v>
                </c:pt>
                <c:pt idx="22">
                  <c:v>40.99396644668272</c:v>
                </c:pt>
                <c:pt idx="23">
                  <c:v>44.590905861443034</c:v>
                </c:pt>
                <c:pt idx="24">
                  <c:v>38.414379419303287</c:v>
                </c:pt>
                <c:pt idx="25">
                  <c:v>34.577330206352947</c:v>
                </c:pt>
                <c:pt idx="26">
                  <c:v>25.565058119573557</c:v>
                </c:pt>
                <c:pt idx="27">
                  <c:v>16.742818931941656</c:v>
                </c:pt>
                <c:pt idx="28">
                  <c:v>14.091453048033967</c:v>
                </c:pt>
                <c:pt idx="29">
                  <c:v>12.288159303901027</c:v>
                </c:pt>
                <c:pt idx="30">
                  <c:v>14.005484117910383</c:v>
                </c:pt>
                <c:pt idx="31">
                  <c:v>13.837646681756132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37-4261-BF5D-5BA6137ADB63}"/>
            </c:ext>
          </c:extLst>
        </c:ser>
        <c:ser>
          <c:idx val="1"/>
          <c:order val="1"/>
          <c:tx>
            <c:strRef>
              <c:f>Graphiques!$M$28</c:f>
              <c:strCache>
                <c:ptCount val="1"/>
                <c:pt idx="0">
                  <c:v>Forêts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Graphiques!$N$28:$BE$28</c:f>
              <c:numCache>
                <c:formatCode>0.0</c:formatCode>
                <c:ptCount val="44"/>
                <c:pt idx="0">
                  <c:v>38.556030718484806</c:v>
                </c:pt>
                <c:pt idx="1">
                  <c:v>38.480367205307516</c:v>
                </c:pt>
                <c:pt idx="2">
                  <c:v>38.023432506543699</c:v>
                </c:pt>
                <c:pt idx="3">
                  <c:v>42.0710465600338</c:v>
                </c:pt>
                <c:pt idx="4">
                  <c:v>43.098656554412727</c:v>
                </c:pt>
                <c:pt idx="5">
                  <c:v>43.826164985669806</c:v>
                </c:pt>
                <c:pt idx="6">
                  <c:v>50.537997075539735</c:v>
                </c:pt>
                <c:pt idx="7">
                  <c:v>49.931285790792394</c:v>
                </c:pt>
                <c:pt idx="8">
                  <c:v>50.264491762314918</c:v>
                </c:pt>
                <c:pt idx="9">
                  <c:v>55.41591046941204</c:v>
                </c:pt>
                <c:pt idx="10">
                  <c:v>32.80220195420906</c:v>
                </c:pt>
                <c:pt idx="11">
                  <c:v>46.180869971721634</c:v>
                </c:pt>
                <c:pt idx="12">
                  <c:v>55.830928984800167</c:v>
                </c:pt>
                <c:pt idx="13">
                  <c:v>57.960305538672849</c:v>
                </c:pt>
                <c:pt idx="14">
                  <c:v>62.219371234958786</c:v>
                </c:pt>
                <c:pt idx="15">
                  <c:v>64.66909450315751</c:v>
                </c:pt>
                <c:pt idx="16">
                  <c:v>68.292858660547267</c:v>
                </c:pt>
                <c:pt idx="17">
                  <c:v>69.680556038195917</c:v>
                </c:pt>
                <c:pt idx="18">
                  <c:v>71.913553174691771</c:v>
                </c:pt>
                <c:pt idx="19">
                  <c:v>61.910864516942276</c:v>
                </c:pt>
                <c:pt idx="20">
                  <c:v>58.463497293397324</c:v>
                </c:pt>
                <c:pt idx="21">
                  <c:v>56.771671051195341</c:v>
                </c:pt>
                <c:pt idx="22">
                  <c:v>59.266648887402035</c:v>
                </c:pt>
                <c:pt idx="23">
                  <c:v>62.245234013037724</c:v>
                </c:pt>
                <c:pt idx="24">
                  <c:v>55.496936670325383</c:v>
                </c:pt>
                <c:pt idx="25">
                  <c:v>51.968046389946565</c:v>
                </c:pt>
                <c:pt idx="26">
                  <c:v>42.577560357010896</c:v>
                </c:pt>
                <c:pt idx="27">
                  <c:v>33.110833066672278</c:v>
                </c:pt>
                <c:pt idx="28">
                  <c:v>30.520630324867568</c:v>
                </c:pt>
                <c:pt idx="29">
                  <c:v>29.072682389621331</c:v>
                </c:pt>
                <c:pt idx="30">
                  <c:v>30.426852240103759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37-4261-BF5D-5BA6137ADB63}"/>
            </c:ext>
          </c:extLst>
        </c:ser>
        <c:ser>
          <c:idx val="2"/>
          <c:order val="2"/>
          <c:tx>
            <c:strRef>
              <c:f>Graphiques!#REF!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437-4261-BF5D-5BA6137ADB63}"/>
            </c:ext>
          </c:extLst>
        </c:ser>
        <c:ser>
          <c:idx val="3"/>
          <c:order val="3"/>
          <c:tx>
            <c:strRef>
              <c:f>Graphiques!#REF!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437-4261-BF5D-5BA6137ADB63}"/>
            </c:ext>
          </c:extLst>
        </c:ser>
        <c:ser>
          <c:idx val="4"/>
          <c:order val="4"/>
          <c:tx>
            <c:strRef>
              <c:f>Graphiques!#REF!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437-4261-BF5D-5BA6137ADB63}"/>
            </c:ext>
          </c:extLst>
        </c:ser>
        <c:ser>
          <c:idx val="5"/>
          <c:order val="5"/>
          <c:tx>
            <c:strRef>
              <c:f>Graphiques!#REF!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437-4261-BF5D-5BA6137ADB63}"/>
            </c:ext>
          </c:extLst>
        </c:ser>
        <c:ser>
          <c:idx val="6"/>
          <c:order val="6"/>
          <c:tx>
            <c:strRef>
              <c:f>Graphiques!$M$29</c:f>
              <c:strCache>
                <c:ptCount val="1"/>
                <c:pt idx="0">
                  <c:v>Objectifs SNBC-2 UTCATF (tranches annuelles)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Graphiques!$N$26:$BE$26</c:f>
              <c:numCache>
                <c:formatCode>General</c:formatCode>
                <c:ptCount val="4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</c:numCache>
            </c:numRef>
          </c:cat>
          <c:val>
            <c:numRef>
              <c:f>Graphiques!$N$29:$BE$29</c:f>
              <c:numCache>
                <c:formatCode>General</c:formatCode>
                <c:ptCount val="44"/>
                <c:pt idx="29" formatCode="0.0">
                  <c:v>39</c:v>
                </c:pt>
                <c:pt idx="30" formatCode="0.0">
                  <c:v>39</c:v>
                </c:pt>
                <c:pt idx="31" formatCode="0.0">
                  <c:v>39</c:v>
                </c:pt>
                <c:pt idx="32" formatCode="0.0">
                  <c:v>38</c:v>
                </c:pt>
                <c:pt idx="33" formatCode="0.0">
                  <c:v>38</c:v>
                </c:pt>
                <c:pt idx="34" formatCode="0.0">
                  <c:v>38</c:v>
                </c:pt>
                <c:pt idx="35" formatCode="0.0">
                  <c:v>38</c:v>
                </c:pt>
                <c:pt idx="36" formatCode="0.0">
                  <c:v>38</c:v>
                </c:pt>
                <c:pt idx="37" formatCode="0.0">
                  <c:v>39</c:v>
                </c:pt>
                <c:pt idx="38" formatCode="0.0">
                  <c:v>39</c:v>
                </c:pt>
                <c:pt idx="39" formatCode="0.0">
                  <c:v>40</c:v>
                </c:pt>
                <c:pt idx="40" formatCode="0.0">
                  <c:v>40</c:v>
                </c:pt>
                <c:pt idx="41" formatCode="0.0">
                  <c:v>42</c:v>
                </c:pt>
                <c:pt idx="42" formatCode="0.0">
                  <c:v>43</c:v>
                </c:pt>
                <c:pt idx="43" formatCode="0.0">
                  <c:v>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437-4261-BF5D-5BA6137AD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82060496"/>
        <c:axId val="-1182059408"/>
      </c:lineChart>
      <c:catAx>
        <c:axId val="-118206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-1182059408"/>
        <c:crosses val="autoZero"/>
        <c:auto val="1"/>
        <c:lblAlgn val="ctr"/>
        <c:lblOffset val="100"/>
        <c:noMultiLvlLbl val="0"/>
      </c:catAx>
      <c:valAx>
        <c:axId val="-118205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fr-FR" sz="900">
                    <a:latin typeface="Trebuchet MS" panose="020B0603020202020204" pitchFamily="34" charset="0"/>
                  </a:rPr>
                  <a:t>millions de tonnes CO</a:t>
                </a:r>
                <a:r>
                  <a:rPr lang="fr-FR" sz="900" baseline="-25000">
                    <a:latin typeface="Trebuchet MS" panose="020B0603020202020204" pitchFamily="34" charset="0"/>
                  </a:rPr>
                  <a:t>2</a:t>
                </a:r>
                <a:r>
                  <a:rPr lang="fr-FR" sz="900">
                    <a:latin typeface="Trebuchet MS" panose="020B0603020202020204" pitchFamily="34" charset="0"/>
                  </a:rPr>
                  <a:t> équivalent</a:t>
                </a:r>
              </a:p>
            </c:rich>
          </c:tx>
          <c:layout>
            <c:manualLayout>
              <c:xMode val="edge"/>
              <c:yMode val="edge"/>
              <c:x val="7.0555555555555554E-3"/>
              <c:y val="9.85218253968253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fr-FR"/>
          </a:p>
        </c:txPr>
        <c:crossAx val="-118206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0.80903</cdr:x>
      <cdr:y>0.04183</cdr:y>
    </cdr:from>
    <cdr:to>
      <cdr:x>0.98915</cdr:x>
      <cdr:y>0.92323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="" xmlns:a16="http://schemas.microsoft.com/office/drawing/2014/main" id="{0E803534-E1A2-4FBC-AF41-9A8B74CE023A}"/>
            </a:ext>
          </a:extLst>
        </cdr:cNvPr>
        <cdr:cNvSpPr txBox="1"/>
      </cdr:nvSpPr>
      <cdr:spPr>
        <a:xfrm xmlns:a="http://schemas.openxmlformats.org/drawingml/2006/main">
          <a:off x="9073009" y="207599"/>
          <a:ext cx="2020022" cy="437431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fr-FR" sz="1800" dirty="0">
              <a:solidFill>
                <a:srgbClr val="002060"/>
              </a:solidFill>
              <a:latin typeface="Trebuchet MS" panose="020B0603020202020204" pitchFamily="34" charset="0"/>
            </a:rPr>
            <a:t>— TOTAL</a:t>
          </a:r>
        </a:p>
        <a:p xmlns:a="http://schemas.openxmlformats.org/drawingml/2006/main">
          <a:pPr lvl="0">
            <a:defRPr/>
          </a:pPr>
          <a:r>
            <a:rPr lang="fr-FR" sz="1800" dirty="0">
              <a:solidFill>
                <a:srgbClr val="7030A0"/>
              </a:solidFill>
              <a:latin typeface="Trebuchet MS" panose="020B0603020202020204" pitchFamily="34" charset="0"/>
            </a:rPr>
            <a:t>-- TOTAL </a:t>
          </a:r>
        </a:p>
        <a:p xmlns:a="http://schemas.openxmlformats.org/drawingml/2006/main">
          <a:pPr lvl="0">
            <a:defRPr/>
          </a:pPr>
          <a:r>
            <a:rPr lang="fr-FR" sz="1800" dirty="0">
              <a:solidFill>
                <a:srgbClr val="7030A0"/>
              </a:solidFill>
              <a:latin typeface="Trebuchet MS" panose="020B0603020202020204" pitchFamily="34" charset="0"/>
            </a:rPr>
            <a:t>Objectifs SNBC-2</a:t>
          </a:r>
        </a:p>
        <a:p xmlns:a="http://schemas.openxmlformats.org/drawingml/2006/main">
          <a:endParaRPr lang="fr-FR" sz="1800" baseline="0" dirty="0">
            <a:solidFill>
              <a:srgbClr val="002060"/>
            </a:solidFill>
            <a:latin typeface="Trebuchet MS" panose="020B0603020202020204" pitchFamily="34" charset="0"/>
          </a:endParaRPr>
        </a:p>
        <a:p xmlns:a="http://schemas.openxmlformats.org/drawingml/2006/main">
          <a:r>
            <a:rPr lang="fr-FR" sz="1800" baseline="0" dirty="0">
              <a:solidFill>
                <a:srgbClr val="00B050"/>
              </a:solidFill>
              <a:latin typeface="Trebuchet MS" panose="020B0603020202020204" pitchFamily="34" charset="0"/>
              <a:sym typeface="Wingdings 2" panose="05020102010507070707" pitchFamily="18" charset="2"/>
            </a:rPr>
            <a:t>—  Forêts</a:t>
          </a:r>
        </a:p>
      </cdr:txBody>
    </cdr:sp>
  </cdr:relSizeAnchor>
  <cdr:relSizeAnchor xmlns:cdr="http://schemas.openxmlformats.org/drawingml/2006/chartDrawing">
    <cdr:from>
      <cdr:x>0.57788</cdr:x>
      <cdr:y>0.57255</cdr:y>
    </cdr:from>
    <cdr:to>
      <cdr:x>0.65941</cdr:x>
      <cdr:y>0.75679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="" xmlns:a16="http://schemas.microsoft.com/office/drawing/2014/main" id="{308B68B4-A1DF-43CA-9F2F-A55CABE70F6F}"/>
            </a:ext>
          </a:extLst>
        </cdr:cNvPr>
        <cdr:cNvSpPr txBox="1"/>
      </cdr:nvSpPr>
      <cdr:spPr>
        <a:xfrm xmlns:a="http://schemas.openxmlformats.org/drawingml/2006/main">
          <a:off x="6480720" y="28414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b="1" dirty="0">
              <a:solidFill>
                <a:schemeClr val="accent2"/>
              </a:solidFill>
            </a:rPr>
            <a:t>-60 %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9263A-DE5E-4DB4-AE09-8E0A4268441E}" type="datetimeFigureOut">
              <a:rPr lang="fr-FR" smtClean="0"/>
              <a:t>13/10/2022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E5FF-E000-4CFC-AF42-EA264C2141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74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1641843" cy="660039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2146148" y="0"/>
            <a:ext cx="1641843" cy="660039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pPr>
              <a:defRPr/>
            </a:pPr>
            <a:fld id="{C8E227CC-8F40-43A0-A784-1E77C9226FBC}" type="datetimeFigureOut">
              <a:rPr lang="fr-FR"/>
              <a:t>13/10/2022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052638" y="1644650"/>
            <a:ext cx="7894638" cy="444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378887" y="6330884"/>
            <a:ext cx="3031093" cy="5179814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12495048"/>
            <a:ext cx="1641843" cy="66003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2146148" y="12495048"/>
            <a:ext cx="1641843" cy="66003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pPr>
              <a:defRPr/>
            </a:pPr>
            <a:fld id="{A6F4D65A-1715-468F-B794-3B7668D934DA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2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6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92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20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202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30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81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02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7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7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 bwMode="auto">
          <a:prstGeom prst="rect">
            <a:avLst/>
          </a:prstGeom>
          <a:noFill/>
        </p:spPr>
        <p:txBody>
          <a:bodyPr/>
          <a:lstStyle>
            <a:lvl1pPr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1pPr>
            <a:lvl2pPr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2pPr>
            <a:lvl3pPr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3pPr>
            <a:lvl4pPr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4pPr>
            <a:lvl5pPr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5pPr>
            <a:lvl6pPr marL="2191474" indent="-199225" defTabSz="39153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6pPr>
            <a:lvl7pPr marL="2589924" indent="-199225" defTabSz="39153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7pPr>
            <a:lvl8pPr marL="2988374" indent="-199225" defTabSz="39153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8pPr>
            <a:lvl9pPr marL="3386823" indent="-199225" defTabSz="39153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630879" algn="l"/>
                <a:tab pos="1261758" algn="l"/>
                <a:tab pos="1892637" algn="l"/>
                <a:tab pos="2523515" algn="l"/>
              </a:tabLst>
              <a:defRPr sz="1000">
                <a:solidFill>
                  <a:srgbClr val="000000"/>
                </a:solidFill>
                <a:latin typeface="Times New Roman"/>
              </a:defRPr>
            </a:lvl9pPr>
          </a:lstStyle>
          <a:p>
            <a:pPr>
              <a:defRPr/>
            </a:pPr>
            <a:fld id="{F8C5F854-002F-4AC4-86C6-40988A1B9F98}" type="slidenum">
              <a:rPr lang="fr-FR" sz="1200">
                <a:ea typeface="Arial Unicode MS"/>
              </a:rPr>
              <a:pPr>
                <a:defRPr/>
              </a:pPr>
              <a:t>4</a:t>
            </a:fld>
            <a:endParaRPr lang="fr-FR" sz="1200">
              <a:ea typeface="Arial Unicode MS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490788" y="1000125"/>
            <a:ext cx="8770938" cy="4933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8887" y="6248665"/>
            <a:ext cx="3031093" cy="5919788"/>
          </a:xfrm>
          <a:prstGeom prst="rect">
            <a:avLst/>
          </a:prstGeom>
          <a:noFill/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43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71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43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6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789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16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604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9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7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704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511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74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2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17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71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095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39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23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40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48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41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928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42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43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1200" b="1" dirty="0">
                <a:solidFill>
                  <a:schemeClr val="tx2"/>
                </a:solidFill>
              </a:rPr>
              <a:t>Merci à tous les contributeurs bénévoles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 élus, agents, experts, citoyens…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43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9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1200" b="1" dirty="0">
                <a:solidFill>
                  <a:schemeClr val="tx2"/>
                </a:solidFill>
              </a:rPr>
              <a:t>Merci à tous les contributeurs bénévoles</a:t>
            </a:r>
            <a:br>
              <a:rPr lang="fr-FR" sz="1200" b="1" dirty="0">
                <a:solidFill>
                  <a:schemeClr val="tx2"/>
                </a:solidFill>
              </a:rPr>
            </a:br>
            <a:r>
              <a:rPr lang="fr-FR" sz="1200" b="1" dirty="0">
                <a:solidFill>
                  <a:schemeClr val="tx2"/>
                </a:solidFill>
              </a:rPr>
              <a:t> élus, agents, experts, citoyens…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44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010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50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4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F4D65A-1715-468F-B794-3B7668D934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34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2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2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56F1-1156-4E48-9BB6-E22C595B6912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1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5325" y="748705"/>
            <a:ext cx="1782414" cy="432000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5323" y="1447800"/>
            <a:ext cx="5045079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Titre du document</a:t>
            </a:r>
            <a:endParaRPr/>
          </a:p>
          <a:p>
            <a:pPr lvl="1">
              <a:defRPr/>
            </a:pPr>
            <a:r>
              <a:rPr lang="fr-FR"/>
              <a:t>Sous titre</a:t>
            </a:r>
            <a:endParaRPr/>
          </a:p>
          <a:p>
            <a:pPr lvl="2">
              <a:defRPr/>
            </a:pPr>
            <a:r>
              <a:rPr lang="fr-FR"/>
              <a:t>Date</a:t>
            </a:r>
            <a:endParaRPr/>
          </a:p>
          <a:p>
            <a:pPr lvl="2">
              <a:defRPr/>
            </a:pPr>
            <a:endParaRPr lang="fr-FR"/>
          </a:p>
          <a:p>
            <a:pPr lvl="3">
              <a:defRPr/>
            </a:pPr>
            <a:r>
              <a:rPr lang="fr-FR"/>
              <a:t>Commentaire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609600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>
              <a:defRPr/>
            </a:pPr>
            <a:r>
              <a:rPr lang="fr-FR"/>
              <a:t>Image ici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5323" y="1447800"/>
            <a:ext cx="5040315" cy="46815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fr-FR"/>
              <a:t>Titre du document</a:t>
            </a:r>
            <a:endParaRPr/>
          </a:p>
          <a:p>
            <a:pPr lvl="1">
              <a:defRPr/>
            </a:pPr>
            <a:r>
              <a:rPr lang="fr-FR"/>
              <a:t>Sous titre</a:t>
            </a:r>
            <a:endParaRPr/>
          </a:p>
          <a:p>
            <a:pPr lvl="2">
              <a:defRPr/>
            </a:pPr>
            <a:r>
              <a:rPr lang="fr-FR"/>
              <a:t>Date</a:t>
            </a:r>
            <a:endParaRPr/>
          </a:p>
          <a:p>
            <a:pPr lvl="2">
              <a:defRPr/>
            </a:pPr>
            <a:endParaRPr lang="fr-FR"/>
          </a:p>
          <a:p>
            <a:pPr lvl="3">
              <a:defRPr/>
            </a:pPr>
            <a:r>
              <a:rPr lang="fr-FR"/>
              <a:t>Commentaire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95323" y="728662"/>
            <a:ext cx="1776000" cy="43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rcRect l="24027" b="218"/>
          <a:stretch/>
        </p:blipFill>
        <p:spPr bwMode="auto">
          <a:xfrm>
            <a:off x="0" y="0"/>
            <a:ext cx="6124823" cy="6858000"/>
          </a:xfrm>
          <a:prstGeom prst="rect">
            <a:avLst/>
          </a:prstGeom>
        </p:spPr>
      </p:pic>
      <p:sp>
        <p:nvSpPr>
          <p:cNvPr id="6" name="Espace réservé du texte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962775" y="728663"/>
            <a:ext cx="4533900" cy="54006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lang="fr-FR" sz="2800" b="1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0" algn="l"/>
                <a:tab pos="92075" algn="l"/>
              </a:tabLst>
              <a:defRPr sz="1400">
                <a:solidFill>
                  <a:schemeClr val="accent2"/>
                </a:solidFill>
              </a:defRPr>
            </a:lvl2pPr>
            <a:lvl3pPr marL="0" indent="0">
              <a:buNone/>
              <a:defRPr sz="2000" b="1">
                <a:solidFill>
                  <a:schemeClr val="accent6"/>
                </a:solidFill>
              </a:defRPr>
            </a:lvl3pPr>
            <a:lvl4pPr marL="0" indent="1371600">
              <a:buNone/>
              <a:defRPr sz="1100">
                <a:solidFill>
                  <a:schemeClr val="accent6"/>
                </a:solidFill>
              </a:defRPr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Grand chapitre ici</a:t>
            </a:r>
            <a:endParaRPr/>
          </a:p>
          <a:p>
            <a:pPr lvl="1">
              <a:defRPr/>
            </a:pPr>
            <a:r>
              <a:rPr lang="fr-FR"/>
              <a:t>Petit chapitre</a:t>
            </a:r>
            <a:endParaRPr/>
          </a:p>
          <a:p>
            <a:pPr marL="0" marR="0" lvl="2" indent="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Autres chapitres ici</a:t>
            </a:r>
            <a:endParaRPr/>
          </a:p>
          <a:p>
            <a:pPr marL="0" marR="0" lvl="3" indent="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Petit chapitre</a:t>
            </a:r>
            <a:endParaRPr/>
          </a:p>
          <a:p>
            <a:pPr marL="0" marR="0" lvl="2" indent="0" algn="l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/>
          </a:p>
          <a:p>
            <a:pPr lvl="2">
              <a:defRPr/>
            </a:pP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100310" y="5960121"/>
            <a:ext cx="1396365" cy="3384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10800000">
            <a:off x="6451598" y="0"/>
            <a:ext cx="5740401" cy="6858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5325" y="5689331"/>
            <a:ext cx="1815450" cy="440006"/>
          </a:xfrm>
          <a:prstGeom prst="rect">
            <a:avLst/>
          </a:prstGeom>
        </p:spPr>
      </p:pic>
      <p:sp>
        <p:nvSpPr>
          <p:cNvPr id="8" name="Espace réservé du texte 21"/>
          <p:cNvSpPr>
            <a:spLocks noGrp="1"/>
          </p:cNvSpPr>
          <p:nvPr>
            <p:ph type="body" sz="quarter" idx="75" hasCustomPrompt="1"/>
          </p:nvPr>
        </p:nvSpPr>
        <p:spPr bwMode="auto">
          <a:xfrm>
            <a:off x="710551" y="2080261"/>
            <a:ext cx="3600449" cy="303276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Contactes :</a:t>
            </a:r>
            <a:endParaRPr/>
          </a:p>
          <a:p>
            <a:pPr lvl="0">
              <a:defRPr/>
            </a:pPr>
            <a:endParaRPr lang="fr-FR"/>
          </a:p>
          <a:p>
            <a:pPr lvl="1">
              <a:defRPr/>
            </a:pPr>
            <a:r>
              <a:rPr lang="fr-FR"/>
              <a:t>Nom Prénom </a:t>
            </a:r>
            <a:endParaRPr/>
          </a:p>
          <a:p>
            <a:pPr lvl="2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Téléphone / email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76" hasCustomPrompt="1"/>
          </p:nvPr>
        </p:nvSpPr>
        <p:spPr bwMode="auto">
          <a:xfrm>
            <a:off x="711200" y="728663"/>
            <a:ext cx="5029200" cy="1168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>
              <a:defRPr/>
            </a:pPr>
            <a:r>
              <a:rPr lang="fr-FR"/>
              <a:t>Ajouter remercîments</a:t>
            </a:r>
            <a:endParaRPr/>
          </a:p>
          <a:p>
            <a:pPr lvl="1">
              <a:defRPr/>
            </a:pPr>
            <a:r>
              <a:rPr lang="fr-FR"/>
              <a:t>Commentaire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95326" y="728661"/>
            <a:ext cx="6480174" cy="50403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4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0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Grand texte</a:t>
            </a:r>
            <a:endParaRPr/>
          </a:p>
          <a:p>
            <a:pPr lvl="2">
              <a:defRPr/>
            </a:pPr>
            <a:r>
              <a:rPr lang="fr-FR"/>
              <a:t>Texte</a:t>
            </a:r>
            <a:endParaRPr/>
          </a:p>
          <a:p>
            <a:pPr lvl="3">
              <a:defRPr/>
            </a:pPr>
            <a:r>
              <a:rPr lang="fr-FR"/>
              <a:t>Petit texte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7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Shift Project - ClimatSup Business – Point d’étape – 5 mai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5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éroulé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9532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Heure</a:t>
            </a:r>
            <a:endParaRPr/>
          </a:p>
          <a:p>
            <a:pPr lvl="1">
              <a:defRPr/>
            </a:pPr>
            <a:r>
              <a:rPr lang="fr-FR"/>
              <a:t>Titre</a:t>
            </a:r>
            <a:endParaRPr/>
          </a:p>
          <a:p>
            <a:pPr lvl="2">
              <a:defRPr/>
            </a:pPr>
            <a:r>
              <a:rPr lang="fr-FR"/>
              <a:t>Sous-titres</a:t>
            </a:r>
            <a:endParaRPr/>
          </a:p>
          <a:p>
            <a:pPr lvl="3">
              <a:defRPr/>
            </a:pPr>
            <a:r>
              <a:rPr lang="fr-FR"/>
              <a:t>Sous sous-titres</a:t>
            </a:r>
            <a:endParaRPr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‹N°›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9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Shift Project - ClimatSup Business – Point d’étape – 5 mai 2022</a:t>
            </a:r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11" name="Espace réservé du texte 21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256675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Heure</a:t>
            </a:r>
            <a:endParaRPr/>
          </a:p>
          <a:p>
            <a:pPr lvl="1">
              <a:defRPr/>
            </a:pPr>
            <a:r>
              <a:rPr lang="fr-FR"/>
              <a:t>Titre</a:t>
            </a:r>
            <a:endParaRPr/>
          </a:p>
          <a:p>
            <a:pPr lvl="2">
              <a:defRPr/>
            </a:pPr>
            <a:r>
              <a:rPr lang="fr-FR"/>
              <a:t>Sous-titres</a:t>
            </a:r>
            <a:endParaRPr/>
          </a:p>
          <a:p>
            <a:pPr lvl="3">
              <a:defRPr/>
            </a:pPr>
            <a:r>
              <a:rPr lang="fr-FR"/>
              <a:t>Sous sous-titres</a:t>
            </a:r>
            <a:endParaRPr/>
          </a:p>
        </p:txBody>
      </p:sp>
      <p:sp>
        <p:nvSpPr>
          <p:cNvPr id="12" name="Espace réservé du texte 21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476000" y="1272541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 sz="1200" b="0">
                <a:solidFill>
                  <a:schemeClr val="accent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</a:defRPr>
            </a:lvl3pPr>
            <a:lvl4pPr marL="358775" indent="-35877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Heure</a:t>
            </a:r>
            <a:endParaRPr/>
          </a:p>
          <a:p>
            <a:pPr lvl="1">
              <a:defRPr/>
            </a:pPr>
            <a:r>
              <a:rPr lang="fr-FR"/>
              <a:t>Titre</a:t>
            </a:r>
            <a:endParaRPr/>
          </a:p>
          <a:p>
            <a:pPr lvl="2">
              <a:defRPr/>
            </a:pPr>
            <a:r>
              <a:rPr lang="fr-FR"/>
              <a:t>Sous-titres</a:t>
            </a:r>
            <a:endParaRPr/>
          </a:p>
          <a:p>
            <a:pPr lvl="3">
              <a:defRPr/>
            </a:pPr>
            <a:r>
              <a:rPr lang="fr-FR"/>
              <a:t>Sous sous-titres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899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Diapo de bas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289302" y="1"/>
            <a:ext cx="10042903" cy="1096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289301" y="1324660"/>
            <a:ext cx="11520000" cy="5271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>
              <a:buFont typeface="Arial"/>
              <a:buNone/>
              <a:defRPr sz="16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5pPr>
            <a:lvl6pPr>
              <a:defRPr/>
            </a:lvl6pPr>
          </a:lstStyle>
          <a:p>
            <a:pPr lvl="4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80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Equipe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695325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Photo</a:t>
            </a:r>
            <a:endParaRPr/>
          </a:p>
        </p:txBody>
      </p:sp>
      <p:sp>
        <p:nvSpPr>
          <p:cNvPr id="37" name="Espace réservé pour une image  19"/>
          <p:cNvSpPr>
            <a:spLocks noGrp="1"/>
          </p:cNvSpPr>
          <p:nvPr>
            <p:ph type="pic" sz="quarter" idx="58" hasCustomPrompt="1"/>
          </p:nvPr>
        </p:nvSpPr>
        <p:spPr bwMode="auto">
          <a:xfrm>
            <a:off x="695325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Photo</a:t>
            </a:r>
            <a:endParaRPr/>
          </a:p>
        </p:txBody>
      </p:sp>
      <p:sp>
        <p:nvSpPr>
          <p:cNvPr id="31" name="Espace réservé du texte 2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135188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Nom Prénom </a:t>
            </a:r>
            <a:endParaRPr/>
          </a:p>
          <a:p>
            <a:pPr lvl="1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Entreprise / association</a:t>
            </a:r>
            <a:endParaRPr/>
          </a:p>
        </p:txBody>
      </p:sp>
      <p:sp>
        <p:nvSpPr>
          <p:cNvPr id="36" name="Espace réservé pour une image  19"/>
          <p:cNvSpPr>
            <a:spLocks noGrp="1"/>
          </p:cNvSpPr>
          <p:nvPr>
            <p:ph type="pic" sz="quarter" idx="70" hasCustomPrompt="1"/>
          </p:nvPr>
        </p:nvSpPr>
        <p:spPr bwMode="auto">
          <a:xfrm>
            <a:off x="6096000" y="1641635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Photo</a:t>
            </a:r>
            <a:endParaRPr/>
          </a:p>
        </p:txBody>
      </p:sp>
      <p:sp>
        <p:nvSpPr>
          <p:cNvPr id="48" name="Espace réservé pour une image  19"/>
          <p:cNvSpPr>
            <a:spLocks noGrp="1"/>
          </p:cNvSpPr>
          <p:nvPr>
            <p:ph type="pic" sz="quarter" idx="71" hasCustomPrompt="1"/>
          </p:nvPr>
        </p:nvSpPr>
        <p:spPr bwMode="auto">
          <a:xfrm>
            <a:off x="6096000" y="4510500"/>
            <a:ext cx="1079500" cy="1080000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Photo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6" name="Espace réservé pour une image  19"/>
          <p:cNvSpPr>
            <a:spLocks noGrp="1"/>
          </p:cNvSpPr>
          <p:nvPr>
            <p:ph type="pic" sz="quarter" idx="74" hasCustomPrompt="1"/>
          </p:nvPr>
        </p:nvSpPr>
        <p:spPr bwMode="auto">
          <a:xfrm>
            <a:off x="695325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Photo</a:t>
            </a:r>
            <a:endParaRPr/>
          </a:p>
        </p:txBody>
      </p:sp>
      <p:sp>
        <p:nvSpPr>
          <p:cNvPr id="58" name="Espace réservé pour une image  19"/>
          <p:cNvSpPr>
            <a:spLocks noGrp="1"/>
          </p:cNvSpPr>
          <p:nvPr>
            <p:ph type="pic" sz="quarter" idx="76" hasCustomPrompt="1"/>
          </p:nvPr>
        </p:nvSpPr>
        <p:spPr bwMode="auto">
          <a:xfrm>
            <a:off x="6096000" y="3075317"/>
            <a:ext cx="1079500" cy="1080000"/>
          </a:xfrm>
          <a:prstGeom prst="ellipse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Photo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82"/>
          </p:nvPr>
        </p:nvSpPr>
        <p:spPr bwMode="auto"/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‹N°›</a:t>
            </a:fld>
            <a:endParaRPr lang="fr-FR"/>
          </a:p>
        </p:txBody>
      </p:sp>
      <p:sp>
        <p:nvSpPr>
          <p:cNvPr id="24" name="Espace réservé du texte 21"/>
          <p:cNvSpPr>
            <a:spLocks noGrp="1"/>
          </p:cNvSpPr>
          <p:nvPr>
            <p:ph type="body" sz="quarter" idx="83" hasCustomPrompt="1"/>
          </p:nvPr>
        </p:nvSpPr>
        <p:spPr bwMode="auto">
          <a:xfrm>
            <a:off x="2135188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Nom Prénom </a:t>
            </a:r>
            <a:endParaRPr/>
          </a:p>
          <a:p>
            <a:pPr lvl="1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Entreprise / association</a:t>
            </a:r>
            <a:endParaRPr/>
          </a:p>
        </p:txBody>
      </p:sp>
      <p:sp>
        <p:nvSpPr>
          <p:cNvPr id="25" name="Espace réservé du texte 21"/>
          <p:cNvSpPr>
            <a:spLocks noGrp="1"/>
          </p:cNvSpPr>
          <p:nvPr>
            <p:ph type="body" sz="quarter" idx="84" hasCustomPrompt="1"/>
          </p:nvPr>
        </p:nvSpPr>
        <p:spPr bwMode="auto">
          <a:xfrm>
            <a:off x="2135188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Nom Prénom </a:t>
            </a:r>
            <a:endParaRPr/>
          </a:p>
          <a:p>
            <a:pPr lvl="1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Entreprise / association</a:t>
            </a:r>
            <a:endParaRPr/>
          </a:p>
        </p:txBody>
      </p:sp>
      <p:sp>
        <p:nvSpPr>
          <p:cNvPr id="26" name="Espace réservé du texte 21"/>
          <p:cNvSpPr>
            <a:spLocks noGrp="1"/>
          </p:cNvSpPr>
          <p:nvPr>
            <p:ph type="body" sz="quarter" idx="85" hasCustomPrompt="1"/>
          </p:nvPr>
        </p:nvSpPr>
        <p:spPr bwMode="auto">
          <a:xfrm>
            <a:off x="7535863" y="1641634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Nom Prénom </a:t>
            </a:r>
            <a:endParaRPr/>
          </a:p>
          <a:p>
            <a:pPr lvl="1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Entreprise / association</a:t>
            </a:r>
            <a:endParaRPr/>
          </a:p>
        </p:txBody>
      </p:sp>
      <p:sp>
        <p:nvSpPr>
          <p:cNvPr id="27" name="Espace réservé du texte 21"/>
          <p:cNvSpPr>
            <a:spLocks noGrp="1"/>
          </p:cNvSpPr>
          <p:nvPr>
            <p:ph type="body" sz="quarter" idx="86" hasCustomPrompt="1"/>
          </p:nvPr>
        </p:nvSpPr>
        <p:spPr bwMode="auto">
          <a:xfrm>
            <a:off x="7535863" y="4510500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Nom Prénom </a:t>
            </a:r>
            <a:endParaRPr/>
          </a:p>
          <a:p>
            <a:pPr lvl="1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Entreprise / association</a:t>
            </a:r>
            <a:endParaRPr/>
          </a:p>
        </p:txBody>
      </p:sp>
      <p:sp>
        <p:nvSpPr>
          <p:cNvPr id="28" name="Espace réservé du texte 21"/>
          <p:cNvSpPr>
            <a:spLocks noGrp="1"/>
          </p:cNvSpPr>
          <p:nvPr>
            <p:ph type="body" sz="quarter" idx="87" hasCustomPrompt="1"/>
          </p:nvPr>
        </p:nvSpPr>
        <p:spPr bwMode="auto">
          <a:xfrm>
            <a:off x="7535863" y="3067548"/>
            <a:ext cx="3600449" cy="1080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i="1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>
              <a:defRPr/>
            </a:pPr>
            <a:r>
              <a:rPr lang="fr-FR"/>
              <a:t>Nom Prénom </a:t>
            </a:r>
            <a:endParaRPr/>
          </a:p>
          <a:p>
            <a:pPr lvl="1">
              <a:defRPr/>
            </a:pPr>
            <a:r>
              <a:rPr lang="fr-FR"/>
              <a:t>Poste</a:t>
            </a:r>
            <a:endParaRPr/>
          </a:p>
          <a:p>
            <a:pPr lvl="2">
              <a:defRPr/>
            </a:pPr>
            <a:r>
              <a:rPr lang="fr-FR"/>
              <a:t>Entreprise / association</a:t>
            </a:r>
            <a:endParaRPr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88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Shift Project - ClimatSup Business – Point d’étape – 5 mai 2022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003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Fin" userDrawn="1">
  <p:cSld name="1_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Google Shape;15;p74"/>
          <p:cNvPicPr/>
          <p:nvPr/>
        </p:nvPicPr>
        <p:blipFill>
          <a:blip r:embed="rId2">
            <a:alphaModFix/>
          </a:blip>
          <a:stretch/>
        </p:blipFill>
        <p:spPr bwMode="auto">
          <a:xfrm rot="10800000">
            <a:off x="6451598" y="0"/>
            <a:ext cx="57404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7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95325" y="5689331"/>
            <a:ext cx="1815450" cy="44000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4"/>
          <p:cNvSpPr txBox="1">
            <a:spLocks noGrp="1"/>
          </p:cNvSpPr>
          <p:nvPr>
            <p:ph type="body" idx="1"/>
          </p:nvPr>
        </p:nvSpPr>
        <p:spPr bwMode="auto">
          <a:xfrm>
            <a:off x="710551" y="2080261"/>
            <a:ext cx="3600449" cy="303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74"/>
          <p:cNvSpPr txBox="1">
            <a:spLocks noGrp="1"/>
          </p:cNvSpPr>
          <p:nvPr>
            <p:ph type="body" idx="2"/>
          </p:nvPr>
        </p:nvSpPr>
        <p:spPr bwMode="auto">
          <a:xfrm>
            <a:off x="711200" y="728663"/>
            <a:ext cx="5029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1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80" r:id="rId5"/>
    <p:sldLayoutId id="2147483683" r:id="rId6"/>
    <p:sldLayoutId id="2147483684" r:id="rId7"/>
    <p:sldLayoutId id="2147483685" r:id="rId8"/>
    <p:sldLayoutId id="2147483686" r:id="rId9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8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corentin.riet@theshiftproject.org" TargetMode="External"/><Relationship Id="rId2" Type="http://schemas.openxmlformats.org/officeDocument/2006/relationships/hyperlink" Target="mailto:laurent.delcayrou@theshiftproject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Emma.stokking@theshiftproject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95323" y="1853241"/>
            <a:ext cx="6007401" cy="3710796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400" dirty="0"/>
              <a:t>« Climat, crises : comment transformer nos territoires »</a:t>
            </a:r>
            <a:endParaRPr sz="4400" dirty="0"/>
          </a:p>
          <a:p>
            <a:pPr lvl="1">
              <a:spcAft>
                <a:spcPts val="1200"/>
              </a:spcAft>
              <a:defRPr/>
            </a:pPr>
            <a:r>
              <a:rPr lang="fr-FR" dirty="0"/>
              <a:t>Publication finale</a:t>
            </a:r>
            <a:endParaRPr dirty="0"/>
          </a:p>
          <a:p>
            <a:pPr lvl="2">
              <a:spcAft>
                <a:spcPts val="1200"/>
              </a:spcAft>
              <a:defRPr/>
            </a:pPr>
            <a:r>
              <a:rPr lang="fr-FR" dirty="0"/>
              <a:t>11 octobre 2022</a:t>
            </a:r>
            <a:endParaRPr dirty="0"/>
          </a:p>
          <a:p>
            <a:pPr lvl="2">
              <a:defRPr/>
            </a:pPr>
            <a:endParaRPr lang="fr-FR" dirty="0"/>
          </a:p>
          <a:p>
            <a:pPr lvl="2">
              <a:defRPr/>
            </a:pPr>
            <a:endParaRPr lang="fr-FR" dirty="0"/>
          </a:p>
          <a:p>
            <a:pPr lvl="2">
              <a:defRPr/>
            </a:pPr>
            <a:endParaRPr lang="fr-FR" dirty="0"/>
          </a:p>
          <a:p>
            <a:pPr lvl="3">
              <a:defRPr/>
            </a:pPr>
            <a:r>
              <a:rPr lang="fr-FR" dirty="0"/>
              <a:t>Posez d’ores et déjà vos questions via l’onglet </a:t>
            </a:r>
            <a:r>
              <a:rPr lang="fr-FR" b="1" dirty="0"/>
              <a:t>Q&amp;R sur Zoom !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68" y="-39072"/>
            <a:ext cx="5375920" cy="69244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331236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Objectifs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Les comptes ne sont pas bons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D3C797BD-3350-42D1-8386-6D844F15C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985837"/>
            <a:ext cx="5545526" cy="51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Une trajectoire de réchauffement à infléchir au plus vite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7383A35-8EE7-4AE8-A8C8-C68B7451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466"/>
            <a:ext cx="12192000" cy="54715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9DDFB5A-EFD2-45AC-A135-47A991A4A1B9}"/>
              </a:ext>
            </a:extLst>
          </p:cNvPr>
          <p:cNvSpPr txBox="1"/>
          <p:nvPr/>
        </p:nvSpPr>
        <p:spPr>
          <a:xfrm>
            <a:off x="6528048" y="2636912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2"/>
                </a:solidFill>
              </a:rPr>
              <a:t>2,8°C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15781" y="751824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Un écart important entre objectifs nationaux et locaux à 2050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45AAC0CD-926A-4699-8DDC-BCE3AED4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852" y="765657"/>
            <a:ext cx="8200295" cy="5973341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FF53A7A3-4622-4916-BB5D-E1224A338216}"/>
              </a:ext>
            </a:extLst>
          </p:cNvPr>
          <p:cNvCxnSpPr>
            <a:cxnSpLocks/>
          </p:cNvCxnSpPr>
          <p:nvPr/>
        </p:nvCxnSpPr>
        <p:spPr>
          <a:xfrm>
            <a:off x="9552384" y="4653136"/>
            <a:ext cx="0" cy="576064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446CE7F0-919E-4AF4-8D3C-013D1733F6FA}"/>
              </a:ext>
            </a:extLst>
          </p:cNvPr>
          <p:cNvSpPr txBox="1"/>
          <p:nvPr/>
        </p:nvSpPr>
        <p:spPr>
          <a:xfrm>
            <a:off x="9761199" y="4941168"/>
            <a:ext cx="869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X 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7AED7AB-8731-41B0-BA79-BD5D6BC76BF4}"/>
              </a:ext>
            </a:extLst>
          </p:cNvPr>
          <p:cNvSpPr txBox="1"/>
          <p:nvPr/>
        </p:nvSpPr>
        <p:spPr>
          <a:xfrm>
            <a:off x="6491684" y="123872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(Plans climat territoriaux)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4263940-DCC9-4D8C-8B69-477EE5ABA739}"/>
              </a:ext>
            </a:extLst>
          </p:cNvPr>
          <p:cNvSpPr txBox="1"/>
          <p:nvPr/>
        </p:nvSpPr>
        <p:spPr>
          <a:xfrm>
            <a:off x="9761199" y="648866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Source : </a:t>
            </a:r>
            <a:r>
              <a:rPr lang="fr-FR" dirty="0" err="1">
                <a:solidFill>
                  <a:schemeClr val="tx2"/>
                </a:solidFill>
              </a:rPr>
              <a:t>AdCF</a:t>
            </a:r>
            <a:r>
              <a:rPr lang="fr-FR" dirty="0">
                <a:solidFill>
                  <a:schemeClr val="tx2"/>
                </a:solidFill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9134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Un effort de décarbonation réhaussé pour 2030 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1DFFC18-938A-4B49-B9A6-CA5A537A2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55" y="806279"/>
            <a:ext cx="7793753" cy="60200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3A17502-7DB4-4459-B767-3360B04C66B5}"/>
              </a:ext>
            </a:extLst>
          </p:cNvPr>
          <p:cNvSpPr txBox="1"/>
          <p:nvPr/>
        </p:nvSpPr>
        <p:spPr>
          <a:xfrm>
            <a:off x="8544272" y="2934433"/>
            <a:ext cx="3222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Diminuer les émissions de 4,7 % par an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r>
              <a:rPr lang="fr-FR" sz="2000" dirty="0">
                <a:solidFill>
                  <a:schemeClr val="tx2"/>
                </a:solidFill>
              </a:rPr>
              <a:t>contre 1,7 % depuis 2010</a:t>
            </a:r>
          </a:p>
        </p:txBody>
      </p:sp>
    </p:spTree>
    <p:extLst>
      <p:ext uri="{BB962C8B-B14F-4D97-AF65-F5344CB8AC3E}">
        <p14:creationId xmlns:p14="http://schemas.microsoft.com/office/powerpoint/2010/main" val="28749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Et qu’il faudra vraisemblablement réhausser pour 2050 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AC771D3-041F-468A-B8D5-3C3DF3B76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600" y="729791"/>
            <a:ext cx="7200800" cy="6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>
            <a:extLst>
              <a:ext uri="{FF2B5EF4-FFF2-40B4-BE49-F238E27FC236}">
                <a16:creationId xmlns="" xmlns:a16="http://schemas.microsoft.com/office/drawing/2014/main" id="{AD114EB7-BCFF-4EBA-946A-E0C9C9BDEA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272685"/>
              </p:ext>
            </p:extLst>
          </p:nvPr>
        </p:nvGraphicFramePr>
        <p:xfrm>
          <a:off x="839416" y="1523608"/>
          <a:ext cx="11214708" cy="496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Et qu’il faudra vraisemblablement réhausser pour 2050 …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1FF954B4-94BE-44C4-862D-BAD7E694D597}"/>
              </a:ext>
            </a:extLst>
          </p:cNvPr>
          <p:cNvCxnSpPr>
            <a:cxnSpLocks/>
          </p:cNvCxnSpPr>
          <p:nvPr/>
        </p:nvCxnSpPr>
        <p:spPr>
          <a:xfrm>
            <a:off x="7320136" y="3789040"/>
            <a:ext cx="0" cy="1296144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427E437-D15B-4CB0-B2D8-8412C3D87CE1}"/>
              </a:ext>
            </a:extLst>
          </p:cNvPr>
          <p:cNvSpPr txBox="1"/>
          <p:nvPr/>
        </p:nvSpPr>
        <p:spPr>
          <a:xfrm>
            <a:off x="839416" y="1061942"/>
            <a:ext cx="7702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Evolution du puits de carbone français depuis 1990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6D11A01-4E27-4255-9B19-C5E2AE41C902}"/>
              </a:ext>
            </a:extLst>
          </p:cNvPr>
          <p:cNvSpPr txBox="1"/>
          <p:nvPr/>
        </p:nvSpPr>
        <p:spPr>
          <a:xfrm>
            <a:off x="7320136" y="6424893"/>
            <a:ext cx="4733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tx2"/>
                </a:solidFill>
              </a:rPr>
              <a:t>Source : The Shift Project, données CITEPA 2022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246D9A54-7AAF-4332-A33A-308BF86C5217}"/>
              </a:ext>
            </a:extLst>
          </p:cNvPr>
          <p:cNvSpPr txBox="1"/>
          <p:nvPr/>
        </p:nvSpPr>
        <p:spPr>
          <a:xfrm>
            <a:off x="6600056" y="260729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Divisé par deux en 10 ans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7EC9FE2-47AA-43F5-8C50-CA1B54C5D2BD}"/>
              </a:ext>
            </a:extLst>
          </p:cNvPr>
          <p:cNvSpPr/>
          <p:nvPr/>
        </p:nvSpPr>
        <p:spPr>
          <a:xfrm>
            <a:off x="6096000" y="2204864"/>
            <a:ext cx="1944216" cy="3129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7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Les plans sont à revoir pour atteindre la neutralité carbone.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AC771D3-041F-468A-B8D5-3C3DF3B76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44" y="1676904"/>
            <a:ext cx="4676058" cy="39774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C32B549-AF29-4FF6-84FB-D32D15018B46}"/>
              </a:ext>
            </a:extLst>
          </p:cNvPr>
          <p:cNvSpPr txBox="1"/>
          <p:nvPr/>
        </p:nvSpPr>
        <p:spPr>
          <a:xfrm>
            <a:off x="5466426" y="1772816"/>
            <a:ext cx="65740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>
                <a:solidFill>
                  <a:schemeClr val="accent2"/>
                </a:solidFill>
              </a:rPr>
              <a:t>Seulement un plan climat local sur dix </a:t>
            </a:r>
            <a:r>
              <a:rPr lang="fr-FR" sz="2000" dirty="0">
                <a:solidFill>
                  <a:schemeClr val="accent1"/>
                </a:solidFill>
              </a:rPr>
              <a:t>a des ambitions équivalentes ou supérieures à celle de la SNBC 2050.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>
                <a:solidFill>
                  <a:schemeClr val="accent2"/>
                </a:solidFill>
              </a:rPr>
              <a:t>Objectifs à 2030 de réduction réhaussés à – 4,7 %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b="1" dirty="0">
                <a:solidFill>
                  <a:schemeClr val="accent2"/>
                </a:solidFill>
              </a:rPr>
              <a:t>par an </a:t>
            </a:r>
            <a:r>
              <a:rPr lang="fr-FR" sz="2000" dirty="0">
                <a:solidFill>
                  <a:schemeClr val="accent1"/>
                </a:solidFill>
              </a:rPr>
              <a:t>contre - 1,7 % par an observé depuis 2010.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1"/>
                </a:solidFill>
              </a:rPr>
              <a:t> </a:t>
            </a:r>
            <a:r>
              <a:rPr lang="fr-FR" sz="2000" b="1" dirty="0">
                <a:solidFill>
                  <a:schemeClr val="accent2"/>
                </a:solidFill>
              </a:rPr>
              <a:t>Un puits de carbone 60 % inférieur </a:t>
            </a:r>
            <a:r>
              <a:rPr lang="fr-FR" sz="2000" dirty="0">
                <a:solidFill>
                  <a:schemeClr val="accent1"/>
                </a:solidFill>
              </a:rPr>
              <a:t>au niveau prévu par la SNBC en raison d’une chute (durable ?) de puits forestier.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490D4AEA-D82F-48B3-85D8-F1DE2E63852B}"/>
              </a:ext>
            </a:extLst>
          </p:cNvPr>
          <p:cNvSpPr txBox="1"/>
          <p:nvPr/>
        </p:nvSpPr>
        <p:spPr>
          <a:xfrm>
            <a:off x="1076482" y="5392769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Neutralité carbone</a:t>
            </a:r>
          </a:p>
        </p:txBody>
      </p:sp>
      <p:sp>
        <p:nvSpPr>
          <p:cNvPr id="6" name="Signe de multiplication 5">
            <a:extLst>
              <a:ext uri="{FF2B5EF4-FFF2-40B4-BE49-F238E27FC236}">
                <a16:creationId xmlns="" xmlns:a16="http://schemas.microsoft.com/office/drawing/2014/main" id="{B4DE07EF-DADD-4E37-8092-16AC7AB1B027}"/>
              </a:ext>
            </a:extLst>
          </p:cNvPr>
          <p:cNvSpPr/>
          <p:nvPr/>
        </p:nvSpPr>
        <p:spPr>
          <a:xfrm>
            <a:off x="-138752" y="1817046"/>
            <a:ext cx="5773049" cy="4210918"/>
          </a:xfrm>
          <a:prstGeom prst="mathMultiply">
            <a:avLst>
              <a:gd name="adj1" fmla="val 607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27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331236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Contexte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Des crises à répétition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D9C1C4C-3E9F-4419-9562-CF3E9FD8A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361" y="1116633"/>
            <a:ext cx="5292639" cy="46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Les effets du changement climatique nous menacent dès aujourd’hui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6D5A7D-FD52-4A2A-A59C-9C2E3DCFC974}"/>
              </a:ext>
            </a:extLst>
          </p:cNvPr>
          <p:cNvSpPr/>
          <p:nvPr/>
        </p:nvSpPr>
        <p:spPr>
          <a:xfrm flipV="1">
            <a:off x="6392416" y="6245696"/>
            <a:ext cx="1152128" cy="4933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6C355205-C806-412E-9F79-54C4360E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739" y="1500525"/>
            <a:ext cx="6335086" cy="4775259"/>
          </a:xfrm>
          <a:prstGeom prst="rect">
            <a:avLst/>
          </a:prstGeom>
        </p:spPr>
      </p:pic>
      <p:pic>
        <p:nvPicPr>
          <p:cNvPr id="12" name="Espace réservé du contenu 9">
            <a:extLst>
              <a:ext uri="{FF2B5EF4-FFF2-40B4-BE49-F238E27FC236}">
                <a16:creationId xmlns="" xmlns:a16="http://schemas.microsoft.com/office/drawing/2014/main" id="{65BBD3A0-B177-4C70-A905-C5428BBF5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1995"/>
            <a:ext cx="5185739" cy="45837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362" y="6186717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19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202" y="165177"/>
            <a:ext cx="11321594" cy="28566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Une douloureuse dépendance aux énergies fossiles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2E17105-042A-483B-93A8-562B48A04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28" y="647271"/>
            <a:ext cx="10740743" cy="61554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315781" y="76172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/>
          <p:cNvSpPr txBox="1"/>
          <p:nvPr/>
        </p:nvSpPr>
        <p:spPr bwMode="auto">
          <a:xfrm>
            <a:off x="319405" y="961863"/>
            <a:ext cx="8844914" cy="102798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/>
              <a:buNone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fr-FR" sz="1800" dirty="0">
                <a:solidFill>
                  <a:srgbClr val="00005A"/>
                </a:solidFill>
                <a:ea typeface="Tahoma"/>
                <a:cs typeface="Tahoma"/>
              </a:rPr>
              <a:t>Association loi 1901 reconnue d’intérêt général </a:t>
            </a:r>
            <a:r>
              <a:rPr lang="fr-FR" sz="1800" b="0" dirty="0">
                <a:solidFill>
                  <a:srgbClr val="00005A"/>
                </a:solidFill>
                <a:ea typeface="Tahoma"/>
                <a:cs typeface="Tahoma"/>
              </a:rPr>
              <a:t>et guidée par l’exigence de la rigueur scientifique, notre mission depuis 2010 est d’éclairer et influencer le débat sur la transition énergétique en Europe.</a:t>
            </a:r>
            <a:endParaRPr sz="2000" dirty="0"/>
          </a:p>
        </p:txBody>
      </p:sp>
      <p:grpSp>
        <p:nvGrpSpPr>
          <p:cNvPr id="13" name="Groupe 12"/>
          <p:cNvGrpSpPr/>
          <p:nvPr/>
        </p:nvGrpSpPr>
        <p:grpSpPr bwMode="auto">
          <a:xfrm>
            <a:off x="319405" y="2076499"/>
            <a:ext cx="8844915" cy="1499990"/>
            <a:chOff x="-1204595" y="2508178"/>
            <a:chExt cx="8844915" cy="1499990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-1204595" y="2663480"/>
              <a:ext cx="8844915" cy="1344688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fr-FR" sz="1900" baseline="30000" dirty="0">
                <a:solidFill>
                  <a:srgbClr val="000000"/>
                </a:solidFill>
              </a:endParaRPr>
            </a:p>
            <a:p>
              <a:pPr>
                <a:defRPr/>
              </a:pPr>
              <a:r>
                <a:rPr lang="fr-FR" sz="1900" b="1" baseline="30000" dirty="0">
                  <a:solidFill>
                    <a:srgbClr val="0028DC"/>
                  </a:solidFill>
                </a:rPr>
                <a:t>• Nous constituons des groupes de travail </a:t>
              </a:r>
              <a:r>
                <a:rPr lang="fr-FR" sz="1900" baseline="30000" dirty="0">
                  <a:solidFill>
                    <a:srgbClr val="00005A"/>
                  </a:solidFill>
                </a:rPr>
                <a:t>autour des enjeux les plus délicats et les plus décisifs de la transition vers une économie post-carbone</a:t>
              </a:r>
              <a:endParaRPr sz="1900" dirty="0"/>
            </a:p>
            <a:p>
              <a:pPr>
                <a:defRPr/>
              </a:pPr>
              <a:r>
                <a:rPr lang="fr-FR" sz="1900" b="1" baseline="30000" dirty="0">
                  <a:solidFill>
                    <a:srgbClr val="0028DC"/>
                  </a:solidFill>
                </a:rPr>
                <a:t>• Nous produisons des analyses robustes et chiffrées </a:t>
              </a:r>
              <a:r>
                <a:rPr lang="fr-FR" sz="1900" baseline="30000" dirty="0">
                  <a:solidFill>
                    <a:srgbClr val="00005A"/>
                  </a:solidFill>
                </a:rPr>
                <a:t>sur les aspects clés de la transition</a:t>
              </a:r>
              <a:endParaRPr sz="1900" dirty="0"/>
            </a:p>
            <a:p>
              <a:pPr>
                <a:defRPr/>
              </a:pPr>
              <a:r>
                <a:rPr lang="fr-FR" sz="1900" b="1" baseline="30000" dirty="0">
                  <a:solidFill>
                    <a:srgbClr val="0028DC"/>
                  </a:solidFill>
                </a:rPr>
                <a:t>• Nous élaborons des propositions innovantes</a:t>
              </a:r>
              <a:r>
                <a:rPr lang="fr-FR" sz="1900" baseline="30000" dirty="0">
                  <a:solidFill>
                    <a:srgbClr val="00005A"/>
                  </a:solidFill>
                </a:rPr>
                <a:t>, avec le souci d’apporter des réponses à la bonne échelle</a:t>
              </a:r>
              <a:endParaRPr sz="19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249475" y="2508178"/>
              <a:ext cx="1980000" cy="28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solidFill>
                    <a:srgbClr val="FFFFFF"/>
                  </a:solidFill>
                </a:rPr>
                <a:t>ÉCLAIRER D’ABORD…</a:t>
              </a:r>
              <a:endParaRPr/>
            </a:p>
          </p:txBody>
        </p:sp>
      </p:grpSp>
      <p:grpSp>
        <p:nvGrpSpPr>
          <p:cNvPr id="16" name="Groupe 15"/>
          <p:cNvGrpSpPr/>
          <p:nvPr/>
        </p:nvGrpSpPr>
        <p:grpSpPr bwMode="auto">
          <a:xfrm>
            <a:off x="319405" y="3653585"/>
            <a:ext cx="8844915" cy="1459389"/>
            <a:chOff x="-1231792" y="4705870"/>
            <a:chExt cx="8844915" cy="1712440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-1231792" y="4942401"/>
              <a:ext cx="8844915" cy="1475909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fr-FR" sz="1900" b="1" baseline="30000" dirty="0">
                <a:solidFill>
                  <a:srgbClr val="FF8200"/>
                </a:solidFill>
              </a:endParaRPr>
            </a:p>
            <a:p>
              <a:pPr>
                <a:defRPr/>
              </a:pPr>
              <a:r>
                <a:rPr lang="fr-FR" sz="1900" b="1" baseline="30000" dirty="0">
                  <a:solidFill>
                    <a:srgbClr val="FF8200"/>
                  </a:solidFill>
                </a:rPr>
                <a:t>• Nous menons des campagnes de lobbying</a:t>
              </a:r>
              <a:r>
                <a:rPr lang="fr-FR" sz="1900" baseline="30000" dirty="0">
                  <a:solidFill>
                    <a:srgbClr val="FF8200"/>
                  </a:solidFill>
                </a:rPr>
                <a:t> </a:t>
              </a:r>
              <a:r>
                <a:rPr lang="fr-FR" sz="1900" baseline="30000" dirty="0">
                  <a:solidFill>
                    <a:srgbClr val="00005A"/>
                  </a:solidFill>
                </a:rPr>
                <a:t>pour promouvoir les recommandations de nos groupes de travail auprès des décideurs politiques et économiques</a:t>
              </a:r>
              <a:endParaRPr sz="1900" dirty="0"/>
            </a:p>
            <a:p>
              <a:pPr>
                <a:defRPr/>
              </a:pPr>
              <a:r>
                <a:rPr lang="fr-FR" sz="1900" b="1" baseline="30000" dirty="0">
                  <a:solidFill>
                    <a:srgbClr val="FF8200"/>
                  </a:solidFill>
                </a:rPr>
                <a:t>• Nous organisons des événements </a:t>
              </a:r>
              <a:r>
                <a:rPr lang="fr-FR" sz="1900" baseline="30000" dirty="0">
                  <a:solidFill>
                    <a:srgbClr val="00005A"/>
                  </a:solidFill>
                </a:rPr>
                <a:t>qui favorisent les discussions entre parties prenantes</a:t>
              </a:r>
              <a:endParaRPr sz="1900" dirty="0"/>
            </a:p>
            <a:p>
              <a:pPr>
                <a:defRPr/>
              </a:pPr>
              <a:r>
                <a:rPr lang="fr-FR" sz="1900" b="1" baseline="30000" dirty="0">
                  <a:solidFill>
                    <a:srgbClr val="FF8200"/>
                  </a:solidFill>
                </a:rPr>
                <a:t>• Nous bâtissons des partenariats </a:t>
              </a:r>
              <a:r>
                <a:rPr lang="fr-FR" sz="1900" baseline="30000" dirty="0">
                  <a:solidFill>
                    <a:srgbClr val="00005A"/>
                  </a:solidFill>
                </a:rPr>
                <a:t>avec les organisations professionnelles, le monde universitaire et à l’international</a:t>
              </a:r>
              <a:endParaRPr sz="19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042278" y="4705870"/>
              <a:ext cx="2160000" cy="3379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solidFill>
                    <a:srgbClr val="FFFFFF"/>
                  </a:solidFill>
                </a:rPr>
                <a:t>…INFLUENCER AUSSI</a:t>
              </a:r>
              <a:endParaRPr/>
            </a:p>
          </p:txBody>
        </p:sp>
      </p:grpSp>
      <p:grpSp>
        <p:nvGrpSpPr>
          <p:cNvPr id="4" name="Groupe 3"/>
          <p:cNvGrpSpPr/>
          <p:nvPr/>
        </p:nvGrpSpPr>
        <p:grpSpPr bwMode="auto">
          <a:xfrm>
            <a:off x="319405" y="5241300"/>
            <a:ext cx="8844915" cy="1080687"/>
            <a:chOff x="319405" y="5280958"/>
            <a:chExt cx="8844915" cy="1080687"/>
          </a:xfrm>
        </p:grpSpPr>
        <p:sp>
          <p:nvSpPr>
            <p:cNvPr id="21" name="ZoneTexte 20"/>
            <p:cNvSpPr txBox="1"/>
            <p:nvPr/>
          </p:nvSpPr>
          <p:spPr bwMode="auto">
            <a:xfrm>
              <a:off x="1876990" y="5580260"/>
              <a:ext cx="72873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1400" i="1" dirty="0">
                  <a:solidFill>
                    <a:srgbClr val="00005A"/>
                  </a:solidFill>
                  <a:ea typeface="Tahoma"/>
                  <a:cs typeface="Tahoma"/>
                </a:rPr>
                <a:t>The Shifters</a:t>
              </a:r>
              <a:r>
                <a:rPr lang="fr-FR" sz="1400" dirty="0">
                  <a:solidFill>
                    <a:srgbClr val="00005A"/>
                  </a:solidFill>
                  <a:ea typeface="Tahoma"/>
                  <a:cs typeface="Tahoma"/>
                </a:rPr>
                <a:t>, c’est un réseau international de </a:t>
              </a:r>
              <a:r>
                <a:rPr lang="fr-FR" sz="1400" b="1" dirty="0">
                  <a:solidFill>
                    <a:srgbClr val="00005A"/>
                  </a:solidFill>
                  <a:ea typeface="Tahoma"/>
                  <a:cs typeface="Tahoma"/>
                </a:rPr>
                <a:t>plusieurs milliers de bénévoles </a:t>
              </a:r>
              <a:r>
                <a:rPr lang="fr-FR" sz="1400" dirty="0">
                  <a:solidFill>
                    <a:srgbClr val="00005A"/>
                  </a:solidFill>
                  <a:ea typeface="Tahoma"/>
                  <a:cs typeface="Tahoma"/>
                </a:rPr>
                <a:t>dont la mission est : d’</a:t>
              </a:r>
              <a:r>
                <a:rPr lang="fr-FR" sz="1400" b="1" dirty="0">
                  <a:solidFill>
                    <a:srgbClr val="00005A"/>
                  </a:solidFill>
                  <a:ea typeface="Tahoma"/>
                  <a:cs typeface="Tahoma"/>
                </a:rPr>
                <a:t>appuyer le </a:t>
              </a:r>
              <a:r>
                <a:rPr lang="fr-FR" sz="1400" b="1" i="1" dirty="0">
                  <a:solidFill>
                    <a:srgbClr val="00005A"/>
                  </a:solidFill>
                  <a:ea typeface="Tahoma"/>
                  <a:cs typeface="Tahoma"/>
                </a:rPr>
                <a:t>Shift</a:t>
              </a:r>
              <a:r>
                <a:rPr lang="fr-FR" sz="1400" b="1" dirty="0">
                  <a:solidFill>
                    <a:srgbClr val="00005A"/>
                  </a:solidFill>
                  <a:ea typeface="Tahoma"/>
                  <a:cs typeface="Tahoma"/>
                </a:rPr>
                <a:t> </a:t>
              </a:r>
              <a:r>
                <a:rPr lang="fr-FR" sz="1400" dirty="0">
                  <a:solidFill>
                    <a:srgbClr val="00005A"/>
                  </a:solidFill>
                  <a:ea typeface="Tahoma"/>
                  <a:cs typeface="Tahoma"/>
                </a:rPr>
                <a:t>dans ses travaux, de s’</a:t>
              </a:r>
              <a:r>
                <a:rPr lang="fr-FR" sz="1400" b="1" dirty="0">
                  <a:solidFill>
                    <a:srgbClr val="00005A"/>
                  </a:solidFill>
                  <a:ea typeface="Tahoma"/>
                  <a:cs typeface="Tahoma"/>
                </a:rPr>
                <a:t>informer</a:t>
              </a:r>
              <a:r>
                <a:rPr lang="fr-FR" sz="1400" dirty="0">
                  <a:solidFill>
                    <a:srgbClr val="00005A"/>
                  </a:solidFill>
                  <a:ea typeface="Tahoma"/>
                  <a:cs typeface="Tahoma"/>
                </a:rPr>
                <a:t>, débattre et se former sur l’économie, l’énergie et le climat, et </a:t>
              </a:r>
              <a:r>
                <a:rPr lang="fr-FR" sz="1400" b="1" dirty="0">
                  <a:solidFill>
                    <a:srgbClr val="00005A"/>
                  </a:solidFill>
                  <a:ea typeface="Tahoma"/>
                  <a:cs typeface="Tahoma"/>
                </a:rPr>
                <a:t>diffuser</a:t>
              </a:r>
              <a:r>
                <a:rPr lang="fr-FR" sz="1400" dirty="0">
                  <a:solidFill>
                    <a:srgbClr val="00005A"/>
                  </a:solidFill>
                  <a:ea typeface="Tahoma"/>
                  <a:cs typeface="Tahoma"/>
                </a:rPr>
                <a:t> les idées et travaux du </a:t>
              </a:r>
              <a:r>
                <a:rPr lang="fr-FR" sz="1400" i="1" dirty="0">
                  <a:solidFill>
                    <a:srgbClr val="00005A"/>
                  </a:solidFill>
                  <a:ea typeface="Tahoma"/>
                  <a:cs typeface="Tahoma"/>
                </a:rPr>
                <a:t>Shift</a:t>
              </a:r>
              <a:r>
                <a:rPr lang="fr-FR" sz="1400" dirty="0">
                  <a:solidFill>
                    <a:srgbClr val="00005A"/>
                  </a:solidFill>
                  <a:ea typeface="Tahoma"/>
                  <a:cs typeface="Tahoma"/>
                </a:rPr>
                <a:t>.</a:t>
              </a:r>
              <a:endParaRPr sz="1600" dirty="0"/>
            </a:p>
          </p:txBody>
        </p:sp>
        <p:sp>
          <p:nvSpPr>
            <p:cNvPr id="23" name="Rectangle à coins arrondis 22"/>
            <p:cNvSpPr/>
            <p:nvPr/>
          </p:nvSpPr>
          <p:spPr bwMode="auto">
            <a:xfrm>
              <a:off x="319405" y="5451936"/>
              <a:ext cx="8844914" cy="909709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fr-FR" sz="2100" baseline="3000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855589" y="5280958"/>
              <a:ext cx="2897886" cy="28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200" b="1">
                  <a:solidFill>
                    <a:srgbClr val="FFFFFF"/>
                  </a:solidFill>
                </a:rPr>
                <a:t>AIDÉ D’UNE ARMÉE DE BÉNÉVOLES</a:t>
              </a:r>
              <a:endParaRPr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52203" y="5639153"/>
              <a:ext cx="1116647" cy="565972"/>
            </a:xfrm>
            <a:prstGeom prst="rect">
              <a:avLst/>
            </a:prstGeom>
          </p:spPr>
        </p:pic>
      </p:grpSp>
      <p:sp>
        <p:nvSpPr>
          <p:cNvPr id="19" name="Google Shape;444;gf24589c5a8_0_523"/>
          <p:cNvSpPr/>
          <p:nvPr/>
        </p:nvSpPr>
        <p:spPr bwMode="auto">
          <a:xfrm>
            <a:off x="0" y="0"/>
            <a:ext cx="12192000" cy="61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00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445;gf24589c5a8_0_523"/>
          <p:cNvSpPr txBox="1"/>
          <p:nvPr/>
        </p:nvSpPr>
        <p:spPr bwMode="auto">
          <a:xfrm>
            <a:off x="463038" y="119002"/>
            <a:ext cx="100959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b="1" dirty="0">
                <a:solidFill>
                  <a:schemeClr val="lt1"/>
                </a:solidFill>
              </a:rPr>
              <a:t>The Shift Project, le </a:t>
            </a:r>
            <a:r>
              <a:rPr lang="fr-FR" b="1" dirty="0" err="1">
                <a:solidFill>
                  <a:schemeClr val="lt1"/>
                </a:solidFill>
              </a:rPr>
              <a:t>think</a:t>
            </a:r>
            <a:r>
              <a:rPr lang="fr-FR" b="1" dirty="0">
                <a:solidFill>
                  <a:schemeClr val="lt1"/>
                </a:solidFill>
              </a:rPr>
              <a:t> tank de la transition bas carbone</a:t>
            </a:r>
            <a:endParaRPr lang="fr-FR" b="1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rcRect b="5593"/>
          <a:stretch/>
        </p:blipFill>
        <p:spPr bwMode="auto">
          <a:xfrm>
            <a:off x="9486838" y="615900"/>
            <a:ext cx="2714215" cy="587783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21431" y="6492208"/>
            <a:ext cx="813886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30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20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1"/>
            <a:ext cx="11321594" cy="463829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Une transition à hauts risques sociaux, économiques et politiques…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C9FB6BF-32E4-4F58-9DF3-0718CE8C0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10" y="701037"/>
            <a:ext cx="10508381" cy="61253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352" y="5877272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21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 La résilience territoriale, se transformer pour faire face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1503659F-B334-4FD5-A6A5-587CFD442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19" y="1052043"/>
            <a:ext cx="7829322" cy="526297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F93A72BF-99D3-438A-A971-9ED5131C9827}"/>
              </a:ext>
            </a:extLst>
          </p:cNvPr>
          <p:cNvSpPr txBox="1"/>
          <p:nvPr/>
        </p:nvSpPr>
        <p:spPr>
          <a:xfrm>
            <a:off x="4223792" y="5832721"/>
            <a:ext cx="3164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Source : The Shift Project, inspiré par le CEREMA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61FE45B2-2C38-42DE-AAE1-390BCC7653CF}"/>
              </a:ext>
            </a:extLst>
          </p:cNvPr>
          <p:cNvSpPr txBox="1"/>
          <p:nvPr/>
        </p:nvSpPr>
        <p:spPr>
          <a:xfrm>
            <a:off x="8009131" y="2452425"/>
            <a:ext cx="393899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b="0" dirty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« Capacité à assurer le bien-être et la sécurité de sa population quels que soient les chocs ou les stress, en s’appuyant sur ces derniers pour réduire sur le temps long sa vulnérabilité.»</a:t>
            </a:r>
            <a:endParaRPr lang="fr-FR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22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 La résilience territoriale, rendre tangible la transition écologique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5244892C-7A2F-4822-A9B8-1B89F0B7A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25" y="1810948"/>
            <a:ext cx="864000" cy="864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93CB41E6-37C3-444D-9C65-C8A34A2F14D3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7" y="1997185"/>
            <a:ext cx="360000" cy="37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D9307C2-2A20-4E33-9023-1A38AC7A130A}"/>
              </a:ext>
            </a:extLst>
          </p:cNvPr>
          <p:cNvSpPr txBox="1"/>
          <p:nvPr/>
        </p:nvSpPr>
        <p:spPr>
          <a:xfrm>
            <a:off x="3070081" y="181094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Partir des </a:t>
            </a:r>
            <a:r>
              <a:rPr lang="fr-FR" sz="2400" b="1" dirty="0">
                <a:solidFill>
                  <a:schemeClr val="tx2"/>
                </a:solidFill>
              </a:rPr>
              <a:t>enjeux locaux </a:t>
            </a:r>
            <a:r>
              <a:rPr lang="fr-FR" sz="2400" dirty="0">
                <a:solidFill>
                  <a:schemeClr val="tx2"/>
                </a:solidFill>
              </a:rPr>
              <a:t>appropriables par les citoyens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</a:rPr>
              <a:t>Mobiliser sur l’impératif consensuel de </a:t>
            </a:r>
            <a:r>
              <a:rPr lang="fr-FR" sz="2400" b="1" dirty="0">
                <a:solidFill>
                  <a:schemeClr val="tx2"/>
                </a:solidFill>
              </a:rPr>
              <a:t>sécurité et bien-être </a:t>
            </a:r>
            <a:r>
              <a:rPr lang="fr-FR" sz="2400" dirty="0">
                <a:solidFill>
                  <a:schemeClr val="tx2"/>
                </a:solidFill>
              </a:rPr>
              <a:t>des populations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</a:rPr>
              <a:t>Ouvrir des </a:t>
            </a:r>
            <a:r>
              <a:rPr lang="fr-FR" sz="2400" b="1" dirty="0">
                <a:solidFill>
                  <a:schemeClr val="tx2"/>
                </a:solidFill>
              </a:rPr>
              <a:t>pistes d’actions </a:t>
            </a:r>
            <a:r>
              <a:rPr lang="fr-FR" sz="2400" dirty="0">
                <a:solidFill>
                  <a:schemeClr val="tx2"/>
                </a:solidFill>
              </a:rPr>
              <a:t>concrètes sur les territoires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45FCE233-37E2-49D8-9830-0149F579F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2" y="4669549"/>
            <a:ext cx="864000" cy="86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B7EF60E-C84E-4FC8-BA35-ABF663E010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2" y="3237001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331236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Territorialiser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De l’importance de différencier les enjeux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FD9B804-B7C4-4004-A259-D774674E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905" y="2163788"/>
            <a:ext cx="1702186" cy="16013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45733ABE-EB5D-4089-86CB-8F432182F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368" y="3900058"/>
            <a:ext cx="1500445" cy="157609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B6A2747-F2B3-4B2F-848C-D2B8FB495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237" y="3748752"/>
            <a:ext cx="1676969" cy="17274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A01CAAB1-E435-4EF0-AB2D-6D02FD56B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456" y="3723534"/>
            <a:ext cx="1601316" cy="17526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31B80EB-CC6F-40EF-8C9C-E86A0A81F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9237" y="2012482"/>
            <a:ext cx="1550880" cy="17526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BB61C383-287B-40BE-8AF6-7DBB931D9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756" y="1983702"/>
            <a:ext cx="1803057" cy="18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7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24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Des spécificités territoriales au cœur des enjeux de résilience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34082DE-BC88-4CDF-920D-D60FFBDE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87" y="735019"/>
            <a:ext cx="7415613" cy="607650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513D6C2-9C18-4129-ACB5-51D64385C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6" y="2082410"/>
            <a:ext cx="4823662" cy="11098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0093EBE-BA3C-47B3-A11C-5B6255FB4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11" y="2996952"/>
            <a:ext cx="28860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25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1609626" cy="357670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L’adaptation au changement climatique requiert une territorialisation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CEEB68D6-C061-4CB7-984A-89C7351CB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96" y="2305176"/>
            <a:ext cx="12491735" cy="45528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4688AA-9553-445F-A030-9AA9D46C99E6}"/>
              </a:ext>
            </a:extLst>
          </p:cNvPr>
          <p:cNvSpPr/>
          <p:nvPr/>
        </p:nvSpPr>
        <p:spPr>
          <a:xfrm>
            <a:off x="-168696" y="2060848"/>
            <a:ext cx="12491735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7E823CF-29D0-4E65-8650-A8372B2E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1657619"/>
            <a:ext cx="104965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26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Les zones rurales.. Et Paris, champions des passoires thermiques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FA6B0DB-BC5D-49F5-8488-2E46AFA6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8" y="1451798"/>
            <a:ext cx="10920536" cy="50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1"/>
            <a:ext cx="10889546" cy="369333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Couronnes périurbaines et campagnes, la voiture facteur de précarité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C8698B-4F39-4EE9-AD74-43D71E39FD6A}"/>
              </a:ext>
            </a:extLst>
          </p:cNvPr>
          <p:cNvSpPr/>
          <p:nvPr/>
        </p:nvSpPr>
        <p:spPr>
          <a:xfrm>
            <a:off x="11671075" y="708271"/>
            <a:ext cx="520922" cy="626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6F610C29-9775-4AED-83EB-B54BD623D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366"/>
            <a:ext cx="11074970" cy="568863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B4B2549-7E5B-465E-8291-67BD581AB54E}"/>
              </a:ext>
            </a:extLst>
          </p:cNvPr>
          <p:cNvSpPr txBox="1"/>
          <p:nvPr/>
        </p:nvSpPr>
        <p:spPr>
          <a:xfrm>
            <a:off x="9552384" y="22048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15 %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A3C8905-F744-476D-A655-F1EE46944564}"/>
              </a:ext>
            </a:extLst>
          </p:cNvPr>
          <p:cNvSpPr txBox="1"/>
          <p:nvPr/>
        </p:nvSpPr>
        <p:spPr>
          <a:xfrm>
            <a:off x="7824192" y="243591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13 %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94ACF92-ECAA-4058-BBEF-263B29A1702C}"/>
              </a:ext>
            </a:extLst>
          </p:cNvPr>
          <p:cNvSpPr txBox="1"/>
          <p:nvPr/>
        </p:nvSpPr>
        <p:spPr>
          <a:xfrm>
            <a:off x="5214319" y="34290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9 %</a:t>
            </a:r>
          </a:p>
        </p:txBody>
      </p:sp>
    </p:spTree>
    <p:extLst>
      <p:ext uri="{BB962C8B-B14F-4D97-AF65-F5344CB8AC3E}">
        <p14:creationId xmlns:p14="http://schemas.microsoft.com/office/powerpoint/2010/main" val="37128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1"/>
            <a:ext cx="10889546" cy="369333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Le pouvoir de la mise en récit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C8698B-4F39-4EE9-AD74-43D71E39FD6A}"/>
              </a:ext>
            </a:extLst>
          </p:cNvPr>
          <p:cNvSpPr/>
          <p:nvPr/>
        </p:nvSpPr>
        <p:spPr>
          <a:xfrm>
            <a:off x="11671075" y="708271"/>
            <a:ext cx="520922" cy="6265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B4B2549-7E5B-465E-8291-67BD581AB54E}"/>
              </a:ext>
            </a:extLst>
          </p:cNvPr>
          <p:cNvSpPr txBox="1"/>
          <p:nvPr/>
        </p:nvSpPr>
        <p:spPr>
          <a:xfrm>
            <a:off x="9552384" y="220486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15 %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9A3C8905-F744-476D-A655-F1EE46944564}"/>
              </a:ext>
            </a:extLst>
          </p:cNvPr>
          <p:cNvSpPr txBox="1"/>
          <p:nvPr/>
        </p:nvSpPr>
        <p:spPr>
          <a:xfrm>
            <a:off x="7824192" y="243591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13 %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="" xmlns:a16="http://schemas.microsoft.com/office/drawing/2014/main" id="{F6085B22-4F0D-4D97-A7C3-EC30823F8946}"/>
              </a:ext>
            </a:extLst>
          </p:cNvPr>
          <p:cNvSpPr txBox="1">
            <a:spLocks/>
          </p:cNvSpPr>
          <p:nvPr/>
        </p:nvSpPr>
        <p:spPr bwMode="auto">
          <a:xfrm>
            <a:off x="659319" y="3723534"/>
            <a:ext cx="5796721" cy="1073618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fr-FR" sz="4000" b="1" dirty="0">
                <a:solidFill>
                  <a:schemeClr val="accent2"/>
                </a:solidFill>
              </a:rPr>
              <a:t>Retour vers le futur…</a:t>
            </a:r>
            <a:endParaRPr lang="fr-FR" sz="4000" b="1" dirty="0"/>
          </a:p>
          <a:p>
            <a:pPr lvl="2">
              <a:defRPr/>
            </a:pPr>
            <a:endParaRPr lang="fr-FR" b="1" dirty="0"/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5244F38-7B8E-4001-B4F5-DC0AA5247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990905" y="2163788"/>
            <a:ext cx="1702186" cy="16013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56C79332-999C-4C81-951C-600DEB33B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71368" y="3900058"/>
            <a:ext cx="1500445" cy="15760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930911E-7D7E-40C3-BC28-BF9951EC0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669237" y="3748752"/>
            <a:ext cx="1676969" cy="17274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F9B0AC3D-78FB-426B-BCAF-3E0EABD11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200456" y="3723534"/>
            <a:ext cx="1601316" cy="17526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C3A40190-AEB6-4DE5-84B0-16355149E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669237" y="2012482"/>
            <a:ext cx="1550880" cy="175262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ECCC6421-C63B-47B9-91A7-EFB44C629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968756" y="1983702"/>
            <a:ext cx="1803057" cy="185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331236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Agir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Comment transformer son territoire ?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1C3F8CAA-DA62-4A7A-86A0-3DC7595C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60" y="1268760"/>
            <a:ext cx="5256584" cy="486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-121920" y="-95690"/>
            <a:ext cx="5598160" cy="9866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41605" y="195465"/>
            <a:ext cx="7532177" cy="5908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chemeClr val="bg1"/>
                </a:solidFill>
              </a:rPr>
              <a:t>Nos rapports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83853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68174" y="1252151"/>
            <a:ext cx="867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>
                <a:solidFill>
                  <a:srgbClr val="002060"/>
                </a:solidFill>
              </a:rPr>
              <a:t>Depuis 2011, </a:t>
            </a:r>
            <a:r>
              <a:rPr lang="fr-FR" sz="1400" i="1" dirty="0">
                <a:solidFill>
                  <a:srgbClr val="002060"/>
                </a:solidFill>
              </a:rPr>
              <a:t>The Shift Project </a:t>
            </a:r>
            <a:r>
              <a:rPr lang="fr-FR" sz="1400" dirty="0">
                <a:solidFill>
                  <a:srgbClr val="002060"/>
                </a:solidFill>
              </a:rPr>
              <a:t>a initié plus de 50 projets, dont plusieurs succès majeurs…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87" y="1898187"/>
            <a:ext cx="1440000" cy="2039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881" y="1898188"/>
            <a:ext cx="1440000" cy="2039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228" y="1898187"/>
            <a:ext cx="1440000" cy="2040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838" y="4165226"/>
            <a:ext cx="1444716" cy="204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476" y="1898188"/>
            <a:ext cx="1440000" cy="20418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" descr="Téléchargez le Synthesis Report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539" y="4158800"/>
            <a:ext cx="1440000" cy="204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535" y="1900789"/>
            <a:ext cx="1440000" cy="203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oneTexte 14"/>
          <p:cNvSpPr txBox="1"/>
          <p:nvPr/>
        </p:nvSpPr>
        <p:spPr>
          <a:xfrm>
            <a:off x="10664996" y="5192256"/>
            <a:ext cx="139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>
                <a:solidFill>
                  <a:srgbClr val="00508C"/>
                </a:solidFill>
              </a:rPr>
              <a:t>…</a:t>
            </a:r>
          </a:p>
        </p:txBody>
      </p:sp>
      <p:pic>
        <p:nvPicPr>
          <p:cNvPr id="16" name="Image 15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36" y="4171656"/>
            <a:ext cx="1440000" cy="204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782" y="4171656"/>
            <a:ext cx="1440000" cy="204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https://s1.odilejacob.fr/couvertures/9782738154262.jpg"/>
          <p:cNvPicPr>
            <a:picLocks noChangeAspect="1" noChangeArrowheads="1"/>
          </p:cNvPicPr>
          <p:nvPr/>
        </p:nvPicPr>
        <p:blipFill>
          <a:blip r:embed="rId11">
            <a:alphaModFix/>
          </a:blip>
          <a:stretch/>
        </p:blipFill>
        <p:spPr bwMode="auto">
          <a:xfrm>
            <a:off x="10026143" y="400320"/>
            <a:ext cx="1911925" cy="29006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1431" y="6492208"/>
            <a:ext cx="8138865" cy="36579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547362" y="6186717"/>
            <a:ext cx="1776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18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1609626" cy="357670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Territorialiser les objectifs de transformation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EF0D47B4-5975-4162-BF43-BC3F14008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0808"/>
            <a:ext cx="6148929" cy="432946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7A25598-B555-4B17-A9F8-1C5722D3FA02}"/>
              </a:ext>
            </a:extLst>
          </p:cNvPr>
          <p:cNvSpPr txBox="1"/>
          <p:nvPr/>
        </p:nvSpPr>
        <p:spPr>
          <a:xfrm>
            <a:off x="6744073" y="1905506"/>
            <a:ext cx="5294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Territorialiser les objectifs.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Partir des champs de compétence des élus.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/>
                </a:solidFill>
              </a:rPr>
              <a:t>Sélectionner les transformations les plus structurantes.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Agir dès maintenant - 5 principes d’actions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74DFEB9A-CBB4-4AE0-846B-E53B30C83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783" y="639312"/>
            <a:ext cx="6023894" cy="621551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193AD4B-6898-4EAD-83E9-F0203BAF03C3}"/>
              </a:ext>
            </a:extLst>
          </p:cNvPr>
          <p:cNvSpPr txBox="1"/>
          <p:nvPr/>
        </p:nvSpPr>
        <p:spPr>
          <a:xfrm>
            <a:off x="488562" y="5633913"/>
            <a:ext cx="6176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Arrêter d’aggraver le problème</a:t>
            </a:r>
          </a:p>
        </p:txBody>
      </p:sp>
    </p:spTree>
    <p:extLst>
      <p:ext uri="{BB962C8B-B14F-4D97-AF65-F5344CB8AC3E}">
        <p14:creationId xmlns:p14="http://schemas.microsoft.com/office/powerpoint/2010/main" val="316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32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Agir dès maintenant - 5 principes d’actions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738A4B1-41B6-4A7F-BFD9-08F1A1D19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6" y="1853470"/>
            <a:ext cx="5730811" cy="500453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E850AF48-4D60-42DB-9723-10847728D819}"/>
              </a:ext>
            </a:extLst>
          </p:cNvPr>
          <p:cNvSpPr txBox="1"/>
          <p:nvPr/>
        </p:nvSpPr>
        <p:spPr>
          <a:xfrm>
            <a:off x="1427093" y="1268695"/>
            <a:ext cx="933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Commencer maintenant ce qui prend du temps</a:t>
            </a:r>
          </a:p>
        </p:txBody>
      </p:sp>
    </p:spTree>
    <p:extLst>
      <p:ext uri="{BB962C8B-B14F-4D97-AF65-F5344CB8AC3E}">
        <p14:creationId xmlns:p14="http://schemas.microsoft.com/office/powerpoint/2010/main" val="2727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Agir dès maintenant - 5 principes d’actions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EE73373-6732-42D7-8E44-397D9097D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657275"/>
            <a:ext cx="6562285" cy="620072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7F6AC9E9-A026-4081-8DD0-041846EC7108}"/>
              </a:ext>
            </a:extLst>
          </p:cNvPr>
          <p:cNvSpPr txBox="1"/>
          <p:nvPr/>
        </p:nvSpPr>
        <p:spPr>
          <a:xfrm>
            <a:off x="695400" y="3219029"/>
            <a:ext cx="44198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</a:rPr>
              <a:t>Maximiser l’efficacité </a:t>
            </a:r>
          </a:p>
          <a:p>
            <a:r>
              <a:rPr lang="fr-FR" sz="3200" b="1" dirty="0">
                <a:solidFill>
                  <a:schemeClr val="accent2"/>
                </a:solidFill>
              </a:rPr>
              <a:t>et les </a:t>
            </a:r>
            <a:r>
              <a:rPr lang="fr-FR" sz="3200" b="1" dirty="0" err="1">
                <a:solidFill>
                  <a:schemeClr val="accent2"/>
                </a:solidFill>
              </a:rPr>
              <a:t>cobénéfices</a:t>
            </a:r>
            <a:endParaRPr lang="fr-FR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Agir dès maintenant - 5 principes d’actions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559FD97-5C5B-4B9C-A6F8-064513620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085" y="735020"/>
            <a:ext cx="4669155" cy="47347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537BF24-5B1C-46DB-A70F-1B0B438427DB}"/>
              </a:ext>
            </a:extLst>
          </p:cNvPr>
          <p:cNvSpPr txBox="1"/>
          <p:nvPr/>
        </p:nvSpPr>
        <p:spPr>
          <a:xfrm>
            <a:off x="695400" y="5588787"/>
            <a:ext cx="11200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i="0" u="none" strike="noStrike" baseline="0" dirty="0">
                <a:solidFill>
                  <a:srgbClr val="FF8300"/>
                </a:solidFill>
                <a:latin typeface="+mj-lt"/>
              </a:rPr>
              <a:t>Privilégier les actions contribuant aux objectifs partagés</a:t>
            </a:r>
            <a:endParaRPr lang="fr-F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47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35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Agir dès maintenant - 5 principes d’actions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275DD06-ABE9-489B-A23B-7740E6E1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00" y="763591"/>
            <a:ext cx="6204899" cy="60923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F00441A-A946-4D6A-8160-0048057B8F7F}"/>
              </a:ext>
            </a:extLst>
          </p:cNvPr>
          <p:cNvSpPr txBox="1"/>
          <p:nvPr/>
        </p:nvSpPr>
        <p:spPr>
          <a:xfrm>
            <a:off x="254654" y="2890391"/>
            <a:ext cx="6105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i="0" u="none" strike="noStrike" baseline="0" dirty="0">
                <a:solidFill>
                  <a:schemeClr val="accent2"/>
                </a:solidFill>
                <a:latin typeface="+mj-lt"/>
              </a:rPr>
              <a:t>Anticiper pour pouvoir prendre appui sur les crises</a:t>
            </a:r>
            <a:endParaRPr lang="fr-FR" sz="3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1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7DC43C0C-6C36-4AA3-9CBC-D982EF07F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289" y="551688"/>
            <a:ext cx="3433711" cy="3244525"/>
          </a:xfrm>
          <a:prstGeom prst="rect">
            <a:avLst/>
          </a:prstGeom>
        </p:spPr>
      </p:pic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36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Agir dès maintenant - 5 principes d’actions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275DD06-ABE9-489B-A23B-7740E6E19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442" y="3646714"/>
            <a:ext cx="3304470" cy="32445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7B7FBD8-57C9-485B-8F8D-6AFA48E5F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060" y="3457458"/>
            <a:ext cx="3353421" cy="34005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25CF13D5-DB0B-483C-A264-C1DB6FAB0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672" y="635115"/>
            <a:ext cx="3448656" cy="30115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B929A5E6-064D-402A-B8A6-842D17A70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6415"/>
            <a:ext cx="2999656" cy="30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37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Toutes les cartes en mains…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C19426A8-F6AF-4367-8DDE-57DA6273D32E}"/>
              </a:ext>
            </a:extLst>
          </p:cNvPr>
          <p:cNvSpPr txBox="1"/>
          <p:nvPr/>
        </p:nvSpPr>
        <p:spPr>
          <a:xfrm>
            <a:off x="10137700" y="3421811"/>
            <a:ext cx="22879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Expériences locales allant dans cette direction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F1B1F438-A64F-4C3B-9ACD-3FE17C172FE4}"/>
              </a:ext>
            </a:extLst>
          </p:cNvPr>
          <p:cNvSpPr txBox="1"/>
          <p:nvPr/>
        </p:nvSpPr>
        <p:spPr>
          <a:xfrm>
            <a:off x="123079" y="2555411"/>
            <a:ext cx="2334796" cy="1356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Précision sur les enjeux et les transformations à accomplir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3D54EC0C-7F3D-42AA-8A96-0597B2D35CD1}"/>
              </a:ext>
            </a:extLst>
          </p:cNvPr>
          <p:cNvSpPr txBox="1"/>
          <p:nvPr/>
        </p:nvSpPr>
        <p:spPr>
          <a:xfrm>
            <a:off x="240707" y="5299919"/>
            <a:ext cx="222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Leviers d’action pour les élus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13740CD-E790-4826-953F-BE871ACEA36F}"/>
              </a:ext>
            </a:extLst>
          </p:cNvPr>
          <p:cNvSpPr txBox="1"/>
          <p:nvPr/>
        </p:nvSpPr>
        <p:spPr>
          <a:xfrm>
            <a:off x="965159" y="1204138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Illustration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47FBCDC5-BC84-42E4-AF33-6E9FEF2EFA40}"/>
              </a:ext>
            </a:extLst>
          </p:cNvPr>
          <p:cNvSpPr txBox="1"/>
          <p:nvPr/>
        </p:nvSpPr>
        <p:spPr>
          <a:xfrm>
            <a:off x="10200456" y="810050"/>
            <a:ext cx="113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Objectif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B466A91-DE5F-4313-AF35-FD543C7A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559" y="671588"/>
            <a:ext cx="5301451" cy="6183234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E5987216-6382-4754-A77F-4857CDD34A7C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57875" y="1404193"/>
            <a:ext cx="12369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EB5E6156-EC97-4443-8BF3-1C0E67D9EE77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8616280" y="1010105"/>
            <a:ext cx="15841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="" xmlns:a16="http://schemas.microsoft.com/office/drawing/2014/main" id="{8FF85E90-D397-45B4-B6DF-9228303DC71B}"/>
              </a:ext>
            </a:extLst>
          </p:cNvPr>
          <p:cNvCxnSpPr>
            <a:cxnSpLocks/>
          </p:cNvCxnSpPr>
          <p:nvPr/>
        </p:nvCxnSpPr>
        <p:spPr>
          <a:xfrm>
            <a:off x="2465937" y="3397254"/>
            <a:ext cx="12369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="" xmlns:a16="http://schemas.microsoft.com/office/drawing/2014/main" id="{F8640663-5AD9-432B-BB94-4AAC95717420}"/>
              </a:ext>
            </a:extLst>
          </p:cNvPr>
          <p:cNvCxnSpPr>
            <a:cxnSpLocks/>
          </p:cNvCxnSpPr>
          <p:nvPr/>
        </p:nvCxnSpPr>
        <p:spPr>
          <a:xfrm>
            <a:off x="2457875" y="5610255"/>
            <a:ext cx="12369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="" xmlns:a16="http://schemas.microsoft.com/office/drawing/2014/main" id="{70A742CA-905C-4705-8C25-70E0BB31FD1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8753476" y="4083531"/>
            <a:ext cx="1384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 bwMode="auto">
          <a:xfrm>
            <a:off x="659319" y="1484784"/>
            <a:ext cx="5796721" cy="331236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fr-FR" sz="4000" dirty="0">
                <a:solidFill>
                  <a:schemeClr val="accent2"/>
                </a:solidFill>
              </a:rPr>
              <a:t>Changer de cap</a:t>
            </a:r>
          </a:p>
          <a:p>
            <a:pPr>
              <a:spcAft>
                <a:spcPts val="1200"/>
              </a:spcAft>
              <a:defRPr/>
            </a:pPr>
            <a:r>
              <a:rPr lang="fr-FR" sz="4000" dirty="0"/>
              <a:t>Dessiner ensemble l’avenir du territoire</a:t>
            </a:r>
          </a:p>
          <a:p>
            <a:pPr lvl="2">
              <a:defRPr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DE8F6CA1-68AA-4307-9B85-7F2A23B2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1268760"/>
            <a:ext cx="468992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10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Changer le cap du territoire avant 2026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329A16D-8C06-4AAD-81D2-1BF2BAF8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" y="3212976"/>
            <a:ext cx="11942323" cy="13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95325" y="728661"/>
            <a:ext cx="72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4" name="Google Shape;444;gf24589c5a8_0_523"/>
          <p:cNvSpPr/>
          <p:nvPr/>
        </p:nvSpPr>
        <p:spPr bwMode="auto">
          <a:xfrm>
            <a:off x="0" y="0"/>
            <a:ext cx="12192000" cy="615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00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45;gf24589c5a8_0_523"/>
          <p:cNvSpPr txBox="1"/>
          <p:nvPr/>
        </p:nvSpPr>
        <p:spPr bwMode="auto">
          <a:xfrm>
            <a:off x="463038" y="119002"/>
            <a:ext cx="100959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Tahoma"/>
                <a:ea typeface="Tahoma"/>
                <a:cs typeface="Tahoma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400"/>
              <a:buFont typeface="Arial"/>
              <a:buNone/>
              <a:defRPr/>
            </a:pPr>
            <a:r>
              <a:rPr lang="fr-FR" b="1">
                <a:solidFill>
                  <a:schemeClr val="lt1"/>
                </a:solidFill>
              </a:rPr>
              <a:t>Le Plan de transformation de l’économie française (PTEF)</a:t>
            </a:r>
            <a:endParaRPr lang="fr-FR" b="1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5785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B8D9584-A438-4BB1-A505-B3AA7591A3D4}"/>
              </a:ext>
            </a:extLst>
          </p:cNvPr>
          <p:cNvSpPr/>
          <p:nvPr/>
        </p:nvSpPr>
        <p:spPr>
          <a:xfrm>
            <a:off x="0" y="6309320"/>
            <a:ext cx="12192000" cy="615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614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1943" y="5448686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40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Changer le cap du territoire avant 2026 !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A92B9EE-C3D3-46BE-A49A-144950243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808" y="1844824"/>
            <a:ext cx="3761499" cy="37278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3568594C-9D97-418E-9525-52579FAFC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52" y="1744828"/>
            <a:ext cx="4033136" cy="41614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A9DA5CB7-220D-4B28-AB4B-0848FBF7E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532" y="1842542"/>
            <a:ext cx="4189573" cy="38586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830EEC7B-EC00-4F40-B173-D776941F02CA}"/>
              </a:ext>
            </a:extLst>
          </p:cNvPr>
          <p:cNvSpPr txBox="1"/>
          <p:nvPr/>
        </p:nvSpPr>
        <p:spPr>
          <a:xfrm>
            <a:off x="209615" y="4623412"/>
            <a:ext cx="38779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1 % pour comprendre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6EE9E514-1DF1-44E5-8533-D97E171E42FA}"/>
              </a:ext>
            </a:extLst>
          </p:cNvPr>
          <p:cNvSpPr txBox="1"/>
          <p:nvPr/>
        </p:nvSpPr>
        <p:spPr>
          <a:xfrm>
            <a:off x="5094352" y="4623412"/>
            <a:ext cx="18229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Moratoire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170D6A05-1D35-48DA-865B-79A07021F6B0}"/>
              </a:ext>
            </a:extLst>
          </p:cNvPr>
          <p:cNvSpPr txBox="1"/>
          <p:nvPr/>
        </p:nvSpPr>
        <p:spPr>
          <a:xfrm>
            <a:off x="9093321" y="4623412"/>
            <a:ext cx="200247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6577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41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Dans le kit d’alerte et de mobilisation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065B953-C5FD-4364-91A8-D9D98FF49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747" y="3011445"/>
            <a:ext cx="3026793" cy="27437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67AE6122-2096-4B83-94D3-47871B06F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140968"/>
            <a:ext cx="3522668" cy="15322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B34C330-D230-4D6F-A97A-665CE47EB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15" y="2881550"/>
            <a:ext cx="2432878" cy="312173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F937A62C-F4D4-48B6-9034-47D92B7E5D43}"/>
              </a:ext>
            </a:extLst>
          </p:cNvPr>
          <p:cNvSpPr txBox="1"/>
          <p:nvPr/>
        </p:nvSpPr>
        <p:spPr>
          <a:xfrm>
            <a:off x="8718585" y="1851315"/>
            <a:ext cx="26175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Plateforme Web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Shift </a:t>
            </a:r>
            <a:r>
              <a:rPr lang="fr-FR" sz="2000" b="1" i="1" dirty="0" err="1">
                <a:solidFill>
                  <a:schemeClr val="accent1"/>
                </a:solidFill>
              </a:rPr>
              <a:t>My</a:t>
            </a:r>
            <a:r>
              <a:rPr lang="fr-FR" sz="2000" b="1" i="1" dirty="0">
                <a:solidFill>
                  <a:schemeClr val="accent1"/>
                </a:solidFill>
              </a:rPr>
              <a:t> Town »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79E90D0-5009-44FD-9B37-F1F878BE9C5E}"/>
              </a:ext>
            </a:extLst>
          </p:cNvPr>
          <p:cNvSpPr txBox="1"/>
          <p:nvPr/>
        </p:nvSpPr>
        <p:spPr>
          <a:xfrm>
            <a:off x="4523747" y="1481984"/>
            <a:ext cx="30267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fr-FR" sz="2000" b="1" dirty="0">
                <a:solidFill>
                  <a:schemeClr val="accent1"/>
                </a:solidFill>
              </a:rPr>
              <a:t>Les cahier-poster </a:t>
            </a:r>
          </a:p>
          <a:p>
            <a:pPr algn="ctr">
              <a:defRPr/>
            </a:pPr>
            <a:r>
              <a:rPr lang="fr-FR" sz="2000" b="1" i="1" dirty="0">
                <a:solidFill>
                  <a:schemeClr val="accent1"/>
                </a:solidFill>
              </a:rPr>
              <a:t>« Résilience des territoires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9B3670C2-0DD4-430E-A2BD-69F5F362F7AE}"/>
              </a:ext>
            </a:extLst>
          </p:cNvPr>
          <p:cNvSpPr txBox="1"/>
          <p:nvPr/>
        </p:nvSpPr>
        <p:spPr>
          <a:xfrm>
            <a:off x="529057" y="1882093"/>
            <a:ext cx="3026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1"/>
                </a:solidFill>
              </a:rPr>
              <a:t>Edition papier de la présente publication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76BFEFB8-35DA-4AAC-96AD-F2635DD9E52A}"/>
              </a:ext>
            </a:extLst>
          </p:cNvPr>
          <p:cNvCxnSpPr>
            <a:cxnSpLocks/>
          </p:cNvCxnSpPr>
          <p:nvPr/>
        </p:nvCxnSpPr>
        <p:spPr>
          <a:xfrm>
            <a:off x="4007768" y="2070465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D546190A-2565-4F94-BBB8-7CC4D79AED45}"/>
              </a:ext>
            </a:extLst>
          </p:cNvPr>
          <p:cNvCxnSpPr>
            <a:cxnSpLocks/>
          </p:cNvCxnSpPr>
          <p:nvPr/>
        </p:nvCxnSpPr>
        <p:spPr>
          <a:xfrm>
            <a:off x="8040216" y="2020592"/>
            <a:ext cx="0" cy="3998502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="" xmlns:a16="http://schemas.microsoft.com/office/drawing/2014/main" id="{C3BFBFAD-BA27-4057-85A1-E8718EA362BB}"/>
              </a:ext>
            </a:extLst>
          </p:cNvPr>
          <p:cNvSpPr txBox="1"/>
          <p:nvPr/>
        </p:nvSpPr>
        <p:spPr>
          <a:xfrm>
            <a:off x="7824192" y="6423228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0" i="0" u="none" strike="noStrike" baseline="0" dirty="0">
                <a:solidFill>
                  <a:schemeClr val="accent1"/>
                </a:solidFill>
                <a:latin typeface="Poppins-Regular" panose="00000500000000000000" pitchFamily="50" charset="0"/>
              </a:rPr>
              <a:t>Des communs ! (CC BY-NC-SA 4.0)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Les temps forts à venir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C639FD2-1D1C-4F1A-BEFD-E4FEA7EE9C3A}"/>
              </a:ext>
            </a:extLst>
          </p:cNvPr>
          <p:cNvSpPr txBox="1"/>
          <p:nvPr/>
        </p:nvSpPr>
        <p:spPr>
          <a:xfrm>
            <a:off x="988526" y="1340768"/>
            <a:ext cx="11177578" cy="474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lundi 7 novembre à 19h : </a:t>
            </a:r>
            <a:r>
              <a:rPr lang="fr-FR" sz="24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webinaire sur la résilience des</a:t>
            </a: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Villes</a:t>
            </a: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jeudi 10 novembre à 19h : </a:t>
            </a:r>
            <a:r>
              <a:rPr lang="fr-FR" sz="24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webinaire sur la résilience des </a:t>
            </a:r>
            <a:r>
              <a:rPr lang="fr-FR" sz="24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Campagnes</a:t>
            </a: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mardi 15 novembre à 14h : </a:t>
            </a:r>
            <a:r>
              <a:rPr lang="fr-FR" sz="24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webinaire sur la résilience des </a:t>
            </a:r>
            <a:r>
              <a:rPr lang="fr-FR" sz="2400" b="1" dirty="0" err="1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Outre-mers</a:t>
            </a:r>
            <a:endParaRPr lang="fr-FR" sz="2400" b="1" dirty="0">
              <a:solidFill>
                <a:schemeClr val="accent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mardi 29 novembre à 19h : </a:t>
            </a:r>
            <a:r>
              <a:rPr lang="fr-FR" sz="24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webinaire sur la résilience des </a:t>
            </a:r>
            <a:r>
              <a:rPr lang="fr-FR" sz="24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Métropoles</a:t>
            </a: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jeudi 1er décembre à 19h : </a:t>
            </a:r>
            <a:r>
              <a:rPr lang="fr-FR" sz="24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webinaire sur la résilience des </a:t>
            </a:r>
            <a:r>
              <a:rPr lang="fr-FR" sz="24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Montagnes</a:t>
            </a: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0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25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mercredi 7 décembre à 19h : </a:t>
            </a:r>
            <a:r>
              <a:rPr lang="fr-FR" sz="24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webinaire sur la résilience des </a:t>
            </a:r>
            <a:r>
              <a:rPr lang="fr-FR" sz="2400" b="1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Littoraux</a:t>
            </a:r>
            <a:endParaRPr lang="fr-FR" sz="2000" b="1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43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95" y="119002"/>
            <a:ext cx="10740743" cy="497015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Merci à nos partenaires et aux nombreux contributeurs et contributrices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6D6ED94-0C1D-406D-BDDA-AC672CABE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48" y="1593244"/>
            <a:ext cx="11483304" cy="514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44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095" y="119002"/>
            <a:ext cx="10740743" cy="497015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Nos élus, ces héros de la résilience et de la transition écologique</a:t>
            </a:r>
          </a:p>
        </p:txBody>
      </p:sp>
      <p:pic>
        <p:nvPicPr>
          <p:cNvPr id="1026" name="77B41304-8A03-47D3-8802-D9341352AB04">
            <a:extLst>
              <a:ext uri="{FF2B5EF4-FFF2-40B4-BE49-F238E27FC236}">
                <a16:creationId xmlns="" xmlns:a16="http://schemas.microsoft.com/office/drawing/2014/main" id="{734A5053-4DA2-4D3A-80F5-DA4DB017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72" y="735019"/>
            <a:ext cx="5164203" cy="618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4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5322093" name="Espace réservé du texte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600"/>
              <a:t>Q&amp;A</a:t>
            </a:r>
            <a:endParaRPr/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1600">
                <a:solidFill>
                  <a:schemeClr val="bg2"/>
                </a:solidFill>
              </a:rPr>
              <a:t>Pour celles et ceux connectés sur zoom, merci de poser vos questions dans la section Q&amp;R !</a:t>
            </a:r>
          </a:p>
          <a:p>
            <a:pPr>
              <a:defRPr/>
            </a:pPr>
            <a:endParaRPr lang="fr-FR" sz="36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D0551B0-EC51-41F0-89C7-3FA74BD165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81591" y="1502378"/>
            <a:ext cx="3600449" cy="1080001"/>
          </a:xfrm>
        </p:spPr>
        <p:txBody>
          <a:bodyPr/>
          <a:lstStyle/>
          <a:p>
            <a:r>
              <a:rPr lang="fr-FR" dirty="0"/>
              <a:t>Fiona Mille</a:t>
            </a:r>
          </a:p>
          <a:p>
            <a:pPr lvl="2"/>
            <a:r>
              <a:rPr lang="fr-FR" b="1" i="0" dirty="0">
                <a:solidFill>
                  <a:schemeClr val="accent2"/>
                </a:solidFill>
              </a:rPr>
              <a:t>Présidente de Mountain Wilderness France</a:t>
            </a:r>
          </a:p>
          <a:p>
            <a:pPr lvl="2"/>
            <a:r>
              <a:rPr lang="fr-FR" b="1" i="0" dirty="0">
                <a:solidFill>
                  <a:schemeClr val="accent2"/>
                </a:solidFill>
              </a:rPr>
              <a:t>Consultante en résilience territoriale chez ARISTOT</a:t>
            </a:r>
          </a:p>
        </p:txBody>
      </p:sp>
      <p:sp>
        <p:nvSpPr>
          <p:cNvPr id="7" name="Titre 6">
            <a:extLst>
              <a:ext uri="{FF2B5EF4-FFF2-40B4-BE49-F238E27FC236}">
                <a16:creationId xmlns="" xmlns:a16="http://schemas.microsoft.com/office/drawing/2014/main" id="{13A3B8FE-B19F-4E1A-B5B6-E1DF600C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56" y="430741"/>
            <a:ext cx="7200000" cy="540000"/>
          </a:xfrm>
        </p:spPr>
        <p:txBody>
          <a:bodyPr>
            <a:noAutofit/>
          </a:bodyPr>
          <a:lstStyle/>
          <a:p>
            <a:r>
              <a:rPr lang="fr-FR" sz="2200" b="1" dirty="0">
                <a:solidFill>
                  <a:schemeClr val="tx2"/>
                </a:solidFill>
              </a:rPr>
              <a:t>Table-ronde – Coopérer pour accélérer la transformation : témoignages d’acteurs du territoire  </a:t>
            </a:r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="" xmlns:a16="http://schemas.microsoft.com/office/drawing/2014/main" id="{5D291148-5187-4BCA-9436-D8095554B653}"/>
              </a:ext>
            </a:extLst>
          </p:cNvPr>
          <p:cNvSpPr>
            <a:spLocks noGrp="1"/>
          </p:cNvSpPr>
          <p:nvPr>
            <p:ph type="sldNum" sz="quarter" idx="82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="" xmlns:a16="http://schemas.microsoft.com/office/drawing/2014/main" id="{6A5DBD09-D21A-43F5-A621-A6732E7E139B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2181592" y="3164819"/>
            <a:ext cx="3600449" cy="1080000"/>
          </a:xfrm>
        </p:spPr>
        <p:txBody>
          <a:bodyPr/>
          <a:lstStyle/>
          <a:p>
            <a:r>
              <a:rPr lang="fr-FR" dirty="0"/>
              <a:t>Régis Banquet</a:t>
            </a:r>
          </a:p>
          <a:p>
            <a:pPr lvl="1"/>
            <a:r>
              <a:rPr lang="fr-FR" dirty="0"/>
              <a:t>Président de Carcassonne Agglo, Maire d’Alzonne, Vice-Président d’Intercommunalités de France</a:t>
            </a:r>
          </a:p>
        </p:txBody>
      </p:sp>
      <p:sp>
        <p:nvSpPr>
          <p:cNvPr id="24" name="Espace réservé du texte 13">
            <a:extLst>
              <a:ext uri="{FF2B5EF4-FFF2-40B4-BE49-F238E27FC236}">
                <a16:creationId xmlns="" xmlns:a16="http://schemas.microsoft.com/office/drawing/2014/main" id="{6A5DBD09-D21A-43F5-A621-A6732E7E139B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5153026" y="4725144"/>
            <a:ext cx="3600449" cy="1080000"/>
          </a:xfrm>
        </p:spPr>
        <p:txBody>
          <a:bodyPr/>
          <a:lstStyle/>
          <a:p>
            <a:r>
              <a:rPr lang="fr-FR" dirty="0"/>
              <a:t>Emma Stokking</a:t>
            </a:r>
          </a:p>
          <a:p>
            <a:pPr lvl="1"/>
            <a:r>
              <a:rPr lang="fr-FR" dirty="0"/>
              <a:t>Cheffe de projet Affaires Publiques</a:t>
            </a:r>
          </a:p>
          <a:p>
            <a:pPr lvl="1"/>
            <a:r>
              <a:rPr lang="fr-FR" dirty="0"/>
              <a:t>The Shift Project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6" y="1327597"/>
            <a:ext cx="1439333" cy="1434535"/>
          </a:xfrm>
          <a:ln>
            <a:solidFill>
              <a:schemeClr val="accent1"/>
            </a:solidFill>
          </a:ln>
        </p:spPr>
      </p:pic>
      <p:sp>
        <p:nvSpPr>
          <p:cNvPr id="25" name="Espace réservé du texte 13">
            <a:extLst>
              <a:ext uri="{FF2B5EF4-FFF2-40B4-BE49-F238E27FC236}">
                <a16:creationId xmlns="" xmlns:a16="http://schemas.microsoft.com/office/drawing/2014/main" id="{6A5DBD09-D21A-43F5-A621-A6732E7E139B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>
          <a:xfrm>
            <a:off x="8006124" y="1504864"/>
            <a:ext cx="3600449" cy="1080000"/>
          </a:xfrm>
        </p:spPr>
        <p:txBody>
          <a:bodyPr/>
          <a:lstStyle/>
          <a:p>
            <a:r>
              <a:rPr lang="fr-FR" dirty="0"/>
              <a:t>Aurélien Canonne</a:t>
            </a:r>
          </a:p>
          <a:p>
            <a:pPr lvl="1"/>
            <a:r>
              <a:rPr lang="fr-FR" dirty="0"/>
              <a:t>Président de SENERGY’T</a:t>
            </a:r>
          </a:p>
        </p:txBody>
      </p:sp>
      <p:sp>
        <p:nvSpPr>
          <p:cNvPr id="26" name="Espace réservé du texte 13">
            <a:extLst>
              <a:ext uri="{FF2B5EF4-FFF2-40B4-BE49-F238E27FC236}">
                <a16:creationId xmlns="" xmlns:a16="http://schemas.microsoft.com/office/drawing/2014/main" id="{6A5DBD09-D21A-43F5-A621-A6732E7E139B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>
          <a:xfrm>
            <a:off x="7968208" y="3285104"/>
            <a:ext cx="3600449" cy="1080000"/>
          </a:xfrm>
        </p:spPr>
        <p:txBody>
          <a:bodyPr/>
          <a:lstStyle/>
          <a:p>
            <a:r>
              <a:rPr lang="fr-FR" dirty="0"/>
              <a:t>Nathalie </a:t>
            </a:r>
            <a:r>
              <a:rPr lang="fr-FR" dirty="0" err="1"/>
              <a:t>Mas-Raval</a:t>
            </a:r>
            <a:endParaRPr lang="fr-FR" dirty="0"/>
          </a:p>
          <a:p>
            <a:pPr lvl="1"/>
            <a:r>
              <a:rPr lang="fr-FR" dirty="0"/>
              <a:t>Directrice Générale des Services, Communauté de Communes du Grand Pic Saint Loup</a:t>
            </a:r>
          </a:p>
        </p:txBody>
      </p:sp>
      <p:pic>
        <p:nvPicPr>
          <p:cNvPr id="27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726" r="-1075" b="22361"/>
          <a:stretch/>
        </p:blipFill>
        <p:spPr>
          <a:xfrm>
            <a:off x="552211" y="3010553"/>
            <a:ext cx="1439333" cy="1439333"/>
          </a:xfrm>
          <a:ln>
            <a:solidFill>
              <a:schemeClr val="accent1"/>
            </a:solidFill>
          </a:ln>
        </p:spPr>
      </p:pic>
      <p:pic>
        <p:nvPicPr>
          <p:cNvPr id="28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r="26963" b="13045"/>
          <a:stretch/>
        </p:blipFill>
        <p:spPr>
          <a:xfrm>
            <a:off x="6294543" y="1331324"/>
            <a:ext cx="1439333" cy="1440160"/>
          </a:xfrm>
          <a:ln>
            <a:solidFill>
              <a:schemeClr val="accent1"/>
            </a:solidFill>
          </a:ln>
        </p:spPr>
      </p:pic>
      <p:pic>
        <p:nvPicPr>
          <p:cNvPr id="29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r="21849" b="5000"/>
          <a:stretch/>
        </p:blipFill>
        <p:spPr>
          <a:xfrm>
            <a:off x="6294543" y="3010552"/>
            <a:ext cx="1439333" cy="1439333"/>
          </a:xfrm>
          <a:ln>
            <a:solidFill>
              <a:schemeClr val="accent1"/>
            </a:solidFill>
          </a:ln>
        </p:spPr>
      </p:pic>
      <p:pic>
        <p:nvPicPr>
          <p:cNvPr id="30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4" y="4477127"/>
            <a:ext cx="1439333" cy="1439333"/>
          </a:xfrm>
          <a:ln>
            <a:solidFill>
              <a:schemeClr val="accent1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1431" y="6492208"/>
            <a:ext cx="813886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40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5066424" name="Espace réservé du texte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fr-FR" sz="3600"/>
              <a:t>Q&amp;A</a:t>
            </a:r>
            <a:endParaRPr/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 lvl="3" indent="0">
              <a:lnSpc>
                <a:spcPct val="100000"/>
              </a:lnSpc>
              <a:spcBef>
                <a:spcPts val="0"/>
              </a:spcBef>
              <a:defRPr/>
            </a:pPr>
            <a:endParaRPr lang="fr-FR" sz="1600">
              <a:solidFill>
                <a:schemeClr val="bg2"/>
              </a:solidFill>
            </a:endParaRPr>
          </a:p>
          <a:p>
            <a:pPr>
              <a:defRPr/>
            </a:pPr>
            <a:r>
              <a:rPr lang="fr-FR" sz="16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Pour celles et ceux connectés sur zoom, merci de poser vos questions dans la section Q&amp;R !</a:t>
            </a:r>
            <a:endParaRPr lang="fr-FR" sz="36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053629" name="Espace réservé du texte 3"/>
          <p:cNvSpPr>
            <a:spLocks noGrp="1"/>
          </p:cNvSpPr>
          <p:nvPr>
            <p:ph type="body" sz="quarter" idx="76"/>
          </p:nvPr>
        </p:nvSpPr>
        <p:spPr bwMode="auto">
          <a:xfrm>
            <a:off x="903967" y="728662"/>
            <a:ext cx="10016924" cy="4630987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Les prochains événements du programme Stratégies de résilience des territoires</a:t>
            </a:r>
          </a:p>
          <a:p>
            <a:pPr>
              <a:defRPr/>
            </a:pPr>
            <a:endParaRPr dirty="0"/>
          </a:p>
          <a:p>
            <a:r>
              <a:rPr lang="fr-FR" sz="2000" dirty="0">
                <a:solidFill>
                  <a:schemeClr val="accent2"/>
                </a:solidFill>
              </a:rPr>
              <a:t>7 novembre :</a:t>
            </a:r>
            <a:r>
              <a:rPr lang="fr-FR" sz="2000" b="0" dirty="0"/>
              <a:t> présentation du Cahier Villes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10 novembre :</a:t>
            </a:r>
            <a:r>
              <a:rPr lang="fr-FR" sz="2000" b="0" dirty="0"/>
              <a:t> présentation du Cahier Campagnes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15 novembre :</a:t>
            </a:r>
            <a:r>
              <a:rPr lang="fr-FR" sz="2000" b="0" dirty="0"/>
              <a:t> présentation du Cahier </a:t>
            </a:r>
            <a:r>
              <a:rPr lang="fr-FR" sz="2000" b="0" dirty="0" err="1"/>
              <a:t>Outre-mers</a:t>
            </a:r>
            <a:r>
              <a:rPr lang="fr-FR" sz="2000" b="0" dirty="0"/>
              <a:t>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22-24 novembre :</a:t>
            </a:r>
            <a:r>
              <a:rPr lang="fr-FR" sz="2000" b="0" dirty="0"/>
              <a:t> Mobilisation des élus au salon des maires et des collectivités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29 novembre :</a:t>
            </a:r>
            <a:r>
              <a:rPr lang="fr-FR" sz="2000" b="0" dirty="0"/>
              <a:t> présentation du Cahier Métropoles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1er décembre :</a:t>
            </a:r>
            <a:r>
              <a:rPr lang="fr-FR" sz="2000" b="0" dirty="0"/>
              <a:t> présentation du Cahier Montagnes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7 décembre :</a:t>
            </a:r>
            <a:r>
              <a:rPr lang="fr-FR" sz="2000" b="0" dirty="0"/>
              <a:t> présentation du Cahier Littoraux (en ligne)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053629" name="Espace réservé du texte 3"/>
          <p:cNvSpPr>
            <a:spLocks noGrp="1"/>
          </p:cNvSpPr>
          <p:nvPr>
            <p:ph type="body" sz="quarter" idx="76"/>
          </p:nvPr>
        </p:nvSpPr>
        <p:spPr bwMode="auto">
          <a:xfrm>
            <a:off x="903967" y="728662"/>
            <a:ext cx="10016924" cy="4630987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Les prochains événements du Shift Project</a:t>
            </a:r>
          </a:p>
          <a:p>
            <a:pPr>
              <a:defRPr/>
            </a:pPr>
            <a:endParaRPr dirty="0"/>
          </a:p>
          <a:p>
            <a:pPr>
              <a:defRPr/>
            </a:pPr>
            <a:r>
              <a:rPr lang="fr-FR" sz="2400" dirty="0">
                <a:solidFill>
                  <a:schemeClr val="accent2"/>
                </a:solidFill>
              </a:rPr>
              <a:t>8 novembre : </a:t>
            </a:r>
            <a:r>
              <a:rPr lang="fr-FR" sz="2400" b="0" dirty="0"/>
              <a:t>Publication finale du rapport </a:t>
            </a:r>
            <a:r>
              <a:rPr lang="fr-FR" sz="2400" b="0" dirty="0" err="1"/>
              <a:t>ClimatSup</a:t>
            </a:r>
            <a:r>
              <a:rPr lang="fr-FR" sz="2400" b="0" dirty="0"/>
              <a:t> </a:t>
            </a:r>
            <a:r>
              <a:rPr lang="fr-FR" sz="2400" b="0" dirty="0" smtClean="0"/>
              <a:t>Business</a:t>
            </a:r>
            <a:endParaRPr lang="fr-FR" sz="2400" b="0" i="0" u="none" strike="noStrike" cap="none" spc="0" dirty="0" smtClean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400" dirty="0" smtClean="0">
                <a:solidFill>
                  <a:schemeClr val="accent2"/>
                </a:solidFill>
              </a:rPr>
              <a:t>6 décembre :</a:t>
            </a:r>
            <a:r>
              <a:rPr lang="fr-FR" sz="2400" dirty="0" smtClean="0"/>
              <a:t> </a:t>
            </a:r>
            <a:r>
              <a:rPr lang="fr-FR" sz="2400" b="0" dirty="0" smtClean="0"/>
              <a:t>Publication finale du rapport sur l’approvisionnement de l’Europe en </a:t>
            </a:r>
            <a:r>
              <a:rPr lang="fr-FR" sz="2400" b="0" dirty="0"/>
              <a:t>gaz (en ligne</a:t>
            </a:r>
            <a:r>
              <a:rPr lang="fr-FR" sz="2400" b="0" dirty="0" smtClean="0"/>
              <a:t>)</a:t>
            </a:r>
            <a:endParaRPr lang="fr-FR" sz="2400" b="0" dirty="0" smtClean="0"/>
          </a:p>
          <a:p>
            <a:pPr>
              <a:defRPr/>
            </a:pPr>
            <a:r>
              <a:rPr lang="fr-FR" sz="2400" dirty="0" smtClean="0">
                <a:solidFill>
                  <a:schemeClr val="accent2"/>
                </a:solidFill>
              </a:rPr>
              <a:t>15 </a:t>
            </a:r>
            <a:r>
              <a:rPr lang="fr-FR" sz="2400" dirty="0">
                <a:solidFill>
                  <a:schemeClr val="accent2"/>
                </a:solidFill>
              </a:rPr>
              <a:t>décembre : </a:t>
            </a:r>
            <a:r>
              <a:rPr lang="fr-FR" sz="2400" b="0" dirty="0"/>
              <a:t>Publication finale du rapport </a:t>
            </a:r>
            <a:r>
              <a:rPr lang="fr-FR" sz="2400" b="0" dirty="0" err="1"/>
              <a:t>ClimatSup</a:t>
            </a:r>
            <a:r>
              <a:rPr lang="fr-FR" sz="2400" b="0" dirty="0"/>
              <a:t> </a:t>
            </a:r>
            <a:r>
              <a:rPr lang="fr-FR" sz="2400" b="0" dirty="0" smtClean="0"/>
              <a:t>Finance</a:t>
            </a:r>
            <a:endParaRPr lang="fr-FR" sz="2400" b="0" i="0" u="none" strike="noStrike" cap="none" spc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01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053629" name="Espace réservé du texte 3"/>
          <p:cNvSpPr>
            <a:spLocks noGrp="1"/>
          </p:cNvSpPr>
          <p:nvPr>
            <p:ph type="body" sz="quarter" idx="76"/>
          </p:nvPr>
        </p:nvSpPr>
        <p:spPr bwMode="auto">
          <a:xfrm>
            <a:off x="903967" y="728662"/>
            <a:ext cx="10016924" cy="4630987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Les prochains événements du programme Stratégies de résilience des territoires</a:t>
            </a:r>
          </a:p>
          <a:p>
            <a:pPr>
              <a:defRPr/>
            </a:pPr>
            <a:endParaRPr dirty="0"/>
          </a:p>
          <a:p>
            <a:r>
              <a:rPr lang="fr-FR" sz="2000" dirty="0">
                <a:solidFill>
                  <a:schemeClr val="accent2"/>
                </a:solidFill>
              </a:rPr>
              <a:t>7 novembre :</a:t>
            </a:r>
            <a:r>
              <a:rPr lang="fr-FR" sz="2000" b="0" dirty="0"/>
              <a:t> présentation du Cahier Villes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10 novembre :</a:t>
            </a:r>
            <a:r>
              <a:rPr lang="fr-FR" sz="2000" b="0" dirty="0"/>
              <a:t> présentation du Cahier Campagnes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15 novembre :</a:t>
            </a:r>
            <a:r>
              <a:rPr lang="fr-FR" sz="2000" b="0" dirty="0"/>
              <a:t> présentation du Cahier Outre-mer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22-24 novembre :</a:t>
            </a:r>
            <a:r>
              <a:rPr lang="fr-FR" sz="2000" b="0" dirty="0"/>
              <a:t> Mobilisation des élus au salon des maires et des collectivités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29 novembre :</a:t>
            </a:r>
            <a:r>
              <a:rPr lang="fr-FR" sz="2000" b="0" dirty="0"/>
              <a:t> présentation du Cahier Métropoles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1er décembre :</a:t>
            </a:r>
            <a:r>
              <a:rPr lang="fr-FR" sz="2000" b="0" dirty="0"/>
              <a:t> présentation du Cahier Montagnes (en ligne)</a:t>
            </a:r>
          </a:p>
          <a:p>
            <a:r>
              <a:rPr lang="fr-FR" sz="2000" dirty="0">
                <a:solidFill>
                  <a:schemeClr val="accent2"/>
                </a:solidFill>
              </a:rPr>
              <a:t>7 décembre :</a:t>
            </a:r>
            <a:r>
              <a:rPr lang="fr-FR" sz="2000" b="0" dirty="0"/>
              <a:t> présentation du Cahier Littoraux (en ligne)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Google Shape;163;p47"/>
          <p:cNvSpPr txBox="1">
            <a:spLocks noGrp="1"/>
          </p:cNvSpPr>
          <p:nvPr>
            <p:ph type="body" idx="1"/>
          </p:nvPr>
        </p:nvSpPr>
        <p:spPr bwMode="auto">
          <a:xfrm>
            <a:off x="463549" y="2724478"/>
            <a:ext cx="3600449" cy="317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pPr>
            <a:r>
              <a:rPr lang="fr-FR" sz="1400" dirty="0"/>
              <a:t>Contacts :</a:t>
            </a:r>
            <a:endParaRPr sz="1400"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pPr>
            <a:r>
              <a:rPr lang="fr-FR" sz="1400" dirty="0">
                <a:solidFill>
                  <a:schemeClr val="accent2"/>
                </a:solidFill>
              </a:rPr>
              <a:t>Laurent Delcayrou</a:t>
            </a:r>
            <a:endParaRPr sz="1400"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r>
              <a:rPr lang="fr-FR" sz="1100" dirty="0"/>
              <a:t>Chef du projet</a:t>
            </a:r>
            <a:endParaRPr sz="1400" dirty="0"/>
          </a:p>
          <a:p>
            <a:pPr marL="0" lvl="0" indent="0">
              <a:buSzPts val="1200"/>
              <a:defRPr/>
            </a:pPr>
            <a:r>
              <a:rPr lang="fr-FR" sz="1100" u="sng" dirty="0">
                <a:hlinkClick r:id="rId2" tooltip="mailto:clemence.vorreux@theshiftproject.org"/>
              </a:rPr>
              <a:t>laurent.delcayrou@theshiftproject.org</a:t>
            </a:r>
            <a:r>
              <a:rPr lang="fr-FR" sz="1100" dirty="0"/>
              <a:t> </a:t>
            </a:r>
            <a:endParaRPr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endParaRPr lang="fr-FR" sz="1100" dirty="0"/>
          </a:p>
          <a:p>
            <a:pPr marL="0" lvl="1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/>
            </a:pPr>
            <a:r>
              <a:rPr lang="fr-FR" sz="1400" dirty="0"/>
              <a:t>Corentin Riet</a:t>
            </a:r>
            <a:endParaRPr sz="1400"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r>
              <a:rPr lang="fr-FR" sz="1100" dirty="0"/>
              <a:t>Chargé de projet</a:t>
            </a:r>
            <a:endParaRPr sz="1400"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r>
              <a:rPr lang="fr-FR" sz="1100" u="sng" dirty="0">
                <a:hlinkClick r:id="rId3" tooltip="mailto:kelvin.frisquet@theshiftproject.org"/>
              </a:rPr>
              <a:t>corentin.riet@theshiftproject.org</a:t>
            </a:r>
            <a:r>
              <a:rPr lang="fr-FR" sz="1100" dirty="0"/>
              <a:t>  </a:t>
            </a:r>
            <a:endParaRPr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endParaRPr lang="fr-FR" sz="1100" dirty="0"/>
          </a:p>
          <a:p>
            <a:pPr marL="0" lvl="0" indent="0">
              <a:buClr>
                <a:schemeClr val="accent2"/>
              </a:buClr>
              <a:defRPr/>
            </a:pPr>
            <a:r>
              <a:rPr lang="fr-FR" sz="1400" dirty="0">
                <a:solidFill>
                  <a:schemeClr val="accent2"/>
                </a:solidFill>
              </a:rPr>
              <a:t>Emma Stokking</a:t>
            </a:r>
            <a:endParaRPr lang="fr-FR" sz="1400" dirty="0"/>
          </a:p>
          <a:p>
            <a:pPr marL="0" lvl="0" indent="0">
              <a:buSzPts val="1200"/>
              <a:defRPr/>
            </a:pPr>
            <a:r>
              <a:rPr lang="fr-FR" sz="1100" dirty="0"/>
              <a:t>Coordinatrice Communication &amp; Presse</a:t>
            </a:r>
            <a:endParaRPr lang="fr-FR" sz="1400" dirty="0"/>
          </a:p>
          <a:p>
            <a:pPr marL="0" lvl="0" indent="0">
              <a:buSzPts val="1200"/>
              <a:defRPr/>
            </a:pPr>
            <a:r>
              <a:rPr lang="fr-FR" sz="1100" dirty="0">
                <a:hlinkClick r:id="rId4"/>
              </a:rPr>
              <a:t>emma.stokking@theshiftproject.org</a:t>
            </a:r>
            <a:r>
              <a:rPr lang="fr-FR" sz="1100" dirty="0"/>
              <a:t> </a:t>
            </a:r>
          </a:p>
          <a:p>
            <a:pPr marL="0" lvl="0" indent="0">
              <a:buSzPts val="1200"/>
              <a:defRPr/>
            </a:pPr>
            <a:endParaRPr lang="fr-FR" sz="1100"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endParaRPr lang="fr-FR" sz="1100" dirty="0"/>
          </a:p>
          <a:p>
            <a:pPr marL="0" lv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pPr>
            <a:endParaRPr sz="1400" dirty="0"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2"/>
          </p:nvPr>
        </p:nvSpPr>
        <p:spPr bwMode="auto">
          <a:xfrm>
            <a:off x="463549" y="357188"/>
            <a:ext cx="6742023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/>
            </a:pPr>
            <a:r>
              <a:rPr lang="fr-FR" sz="2800" dirty="0"/>
              <a:t>Retrouvez le rapport final </a:t>
            </a:r>
            <a:br>
              <a:rPr lang="fr-FR" sz="2800" dirty="0"/>
            </a:br>
            <a:r>
              <a:rPr lang="fr-FR" sz="2800" dirty="0"/>
              <a:t>sur theshiftproject.org</a:t>
            </a:r>
            <a:endParaRPr sz="2800" dirty="0"/>
          </a:p>
        </p:txBody>
      </p:sp>
      <p:sp>
        <p:nvSpPr>
          <p:cNvPr id="651112682" name="Google Shape;164;p47"/>
          <p:cNvSpPr txBox="1">
            <a:spLocks noGrp="1"/>
          </p:cNvSpPr>
          <p:nvPr/>
        </p:nvSpPr>
        <p:spPr bwMode="auto">
          <a:xfrm>
            <a:off x="8015179" y="620688"/>
            <a:ext cx="4176821" cy="116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914400" marR="0" lvl="1" indent="-2286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1371600" marR="0" lvl="2" indent="-355599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1828800" marR="0" lvl="3" indent="-3429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2286000" marR="0" lvl="4" indent="-3429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2743200" marR="0" lvl="5" indent="-3429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29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29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2900" algn="l" defTabSz="91440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pPr>
            <a:r>
              <a:rPr sz="8000" b="0" dirty="0"/>
              <a:t>Merci 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" name="Espace réservé pour une image 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720" y="2138047"/>
            <a:ext cx="1486755" cy="1486755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5747969" y="2341425"/>
            <a:ext cx="3600449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Jean-Marc Jancovici</a:t>
            </a:r>
            <a:endParaRPr dirty="0"/>
          </a:p>
          <a:p>
            <a:pPr lvl="1">
              <a:defRPr/>
            </a:pPr>
            <a:r>
              <a:rPr lang="fr-FR" sz="1400" dirty="0"/>
              <a:t>Président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</a:p>
          <a:p>
            <a:pPr lvl="2">
              <a:defRPr/>
            </a:pPr>
            <a:r>
              <a:rPr lang="fr-FR" sz="1400" dirty="0"/>
              <a:t>(en vidéo)</a:t>
            </a:r>
            <a:endParaRPr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 bwMode="auto">
          <a:xfrm>
            <a:off x="695325" y="728661"/>
            <a:ext cx="7200000" cy="540000"/>
          </a:xfrm>
        </p:spPr>
        <p:txBody>
          <a:bodyPr/>
          <a:lstStyle/>
          <a:p>
            <a:pPr>
              <a:defRPr/>
            </a:pPr>
            <a:r>
              <a:rPr lang="fr-FR" sz="2200" b="1" dirty="0">
                <a:solidFill>
                  <a:schemeClr val="tx2"/>
                </a:solidFill>
              </a:rPr>
              <a:t>Introduction</a:t>
            </a:r>
            <a:endParaRPr sz="2200" b="1" dirty="0">
              <a:solidFill>
                <a:schemeClr val="tx2"/>
              </a:solidFill>
            </a:endParaRPr>
          </a:p>
        </p:txBody>
      </p:sp>
      <p:sp>
        <p:nvSpPr>
          <p:cNvPr id="41" name="Espace réservé du numéro de diapositive 40"/>
          <p:cNvSpPr>
            <a:spLocks noGrp="1"/>
          </p:cNvSpPr>
          <p:nvPr>
            <p:ph type="sldNum" sz="quarter" idx="82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6</a:t>
            </a:fld>
            <a:endParaRPr lang="fr-FR"/>
          </a:p>
        </p:txBody>
      </p:sp>
      <p:sp>
        <p:nvSpPr>
          <p:cNvPr id="23" name="ZoneTexte 22"/>
          <p:cNvSpPr txBox="1"/>
          <p:nvPr/>
        </p:nvSpPr>
        <p:spPr bwMode="auto">
          <a:xfrm>
            <a:off x="3572975" y="5518321"/>
            <a:ext cx="50460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tx2"/>
                </a:solidFill>
              </a:rPr>
              <a:t>Posez d’ores et déjà vos questions via l’onglet </a:t>
            </a:r>
            <a:r>
              <a:rPr lang="fr-FR" sz="1600" b="1" dirty="0">
                <a:solidFill>
                  <a:schemeClr val="tx2"/>
                </a:solidFill>
              </a:rPr>
              <a:t>Q&amp;R sur Zoom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b="1" dirty="0">
                <a:solidFill>
                  <a:schemeClr val="tx2"/>
                </a:solidFill>
              </a:rPr>
              <a:t>!</a:t>
            </a:r>
            <a:endParaRPr dirty="0"/>
          </a:p>
        </p:txBody>
      </p:sp>
      <p:sp>
        <p:nvSpPr>
          <p:cNvPr id="26" name="ZoneTexte 25"/>
          <p:cNvSpPr txBox="1"/>
          <p:nvPr/>
        </p:nvSpPr>
        <p:spPr bwMode="auto">
          <a:xfrm>
            <a:off x="5855388" y="4881807"/>
            <a:ext cx="481224" cy="43279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2000" b="1">
                <a:solidFill>
                  <a:schemeClr val="bg2"/>
                </a:solidFill>
              </a:rPr>
              <a:t>?</a:t>
            </a:r>
            <a:endParaRPr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1" y="6492208"/>
            <a:ext cx="8138865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40"/>
          <p:cNvSpPr>
            <a:spLocks noGrp="1"/>
          </p:cNvSpPr>
          <p:nvPr>
            <p:ph type="sldNum" sz="quarter" idx="82"/>
          </p:nvPr>
        </p:nvSpPr>
        <p:spPr bwMode="auto">
          <a:xfrm>
            <a:off x="8753475" y="6486522"/>
            <a:ext cx="2450306" cy="368300"/>
          </a:xfrm>
        </p:spPr>
        <p:txBody>
          <a:bodyPr/>
          <a:lstStyle/>
          <a:p>
            <a:pPr>
              <a:defRPr/>
            </a:pPr>
            <a:fld id="{00E0E155-A4C6-4C24-B5DD-AE65EC126F8C}" type="slidenum">
              <a:rPr lang="fr-FR"/>
              <a:t>7</a:t>
            </a:fld>
            <a:endParaRPr lang="fr-FR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99856" y="1613892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Laurent Delcayrou</a:t>
            </a:r>
            <a:endParaRPr dirty="0"/>
          </a:p>
          <a:p>
            <a:pPr lvl="1">
              <a:defRPr/>
            </a:pPr>
            <a:r>
              <a:rPr lang="fr-FR" sz="1400" dirty="0"/>
              <a:t>Chef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  <p:pic>
        <p:nvPicPr>
          <p:cNvPr id="18" name="Espace réservé pour une image  2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1445871"/>
            <a:ext cx="1482502" cy="1486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" name="Titre 2"/>
          <p:cNvSpPr>
            <a:spLocks noGrp="1"/>
          </p:cNvSpPr>
          <p:nvPr>
            <p:ph type="title"/>
          </p:nvPr>
        </p:nvSpPr>
        <p:spPr bwMode="auto">
          <a:xfrm>
            <a:off x="462559" y="523632"/>
            <a:ext cx="7200000" cy="540000"/>
          </a:xfrm>
        </p:spPr>
        <p:txBody>
          <a:bodyPr/>
          <a:lstStyle/>
          <a:p>
            <a:pPr>
              <a:defRPr/>
            </a:pPr>
            <a:r>
              <a:rPr lang="fr-FR" sz="2200" b="1" dirty="0">
                <a:solidFill>
                  <a:schemeClr val="tx2"/>
                </a:solidFill>
              </a:rPr>
              <a:t>Présentation du projet</a:t>
            </a:r>
            <a:endParaRPr sz="2200" b="1" dirty="0">
              <a:solidFill>
                <a:schemeClr val="tx2"/>
              </a:solidFill>
            </a:endParaRPr>
          </a:p>
        </p:txBody>
      </p:sp>
      <p:pic>
        <p:nvPicPr>
          <p:cNvPr id="13" name="Espace réservé pour une image 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3373328"/>
            <a:ext cx="1486112" cy="14861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" name="Espace réservé du texte 3"/>
          <p:cNvSpPr>
            <a:spLocks noGrp="1"/>
          </p:cNvSpPr>
          <p:nvPr>
            <p:ph type="body" sz="quarter" idx="14"/>
          </p:nvPr>
        </p:nvSpPr>
        <p:spPr bwMode="auto">
          <a:xfrm>
            <a:off x="4758585" y="3576384"/>
            <a:ext cx="5400600" cy="1080000"/>
          </a:xfrm>
        </p:spPr>
        <p:txBody>
          <a:bodyPr/>
          <a:lstStyle/>
          <a:p>
            <a:pPr>
              <a:defRPr/>
            </a:pPr>
            <a:r>
              <a:rPr lang="fr-FR" sz="1800" dirty="0"/>
              <a:t>Corentin Riet</a:t>
            </a:r>
            <a:endParaRPr dirty="0"/>
          </a:p>
          <a:p>
            <a:pPr lvl="1">
              <a:defRPr/>
            </a:pPr>
            <a:r>
              <a:rPr lang="fr-FR" sz="1400" dirty="0"/>
              <a:t>Chargé de projet « Stratégies de résilience des territoires »</a:t>
            </a:r>
            <a:endParaRPr dirty="0"/>
          </a:p>
          <a:p>
            <a:pPr lvl="2">
              <a:defRPr/>
            </a:pPr>
            <a:r>
              <a:rPr lang="fr-FR" sz="1400" dirty="0"/>
              <a:t>The Shift Project</a:t>
            </a:r>
            <a:endParaRPr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1431" y="6492208"/>
            <a:ext cx="8138865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753475" y="6486522"/>
            <a:ext cx="2450306" cy="368300"/>
          </a:xfrm>
        </p:spPr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8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87785749-43B1-450C-82B3-8341F2B57D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38" y="119002"/>
            <a:ext cx="10095875" cy="378012"/>
          </a:xfrm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</a:rPr>
              <a:t>The Shift Project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8C1BA562-DC77-4F14-A41F-429C23DF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0" y="1211873"/>
            <a:ext cx="12027110" cy="54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="" xmlns:a16="http://schemas.microsoft.com/office/drawing/2014/main" id="{9C3C37A8-EDE1-4B27-89DC-D540D6E601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E0E155-A4C6-4C24-B5DD-AE65EC126F8C}" type="slidenum">
              <a:rPr lang="fr-FR" smtClean="0">
                <a:solidFill>
                  <a:srgbClr val="FFFFFF"/>
                </a:solidFill>
              </a:rPr>
              <a:pPr/>
              <a:t>9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0"/>
          </p:nvPr>
        </p:nvSpPr>
        <p:spPr>
          <a:xfrm>
            <a:off x="1231418" y="1369376"/>
            <a:ext cx="3240000" cy="4136074"/>
          </a:xfrm>
        </p:spPr>
        <p:txBody>
          <a:bodyPr/>
          <a:lstStyle/>
          <a:p>
            <a:pPr algn="ctr"/>
            <a:endParaRPr lang="fr-FR" dirty="0">
              <a:solidFill>
                <a:schemeClr val="tx2"/>
              </a:solidFill>
            </a:endParaRP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</a:rPr>
              <a:t>Février 2022</a:t>
            </a:r>
          </a:p>
          <a:p>
            <a:r>
              <a:rPr lang="fr-FR" sz="2400" dirty="0">
                <a:solidFill>
                  <a:schemeClr val="tx2"/>
                </a:solidFill>
              </a:rPr>
              <a:t>Climat, crises : </a:t>
            </a:r>
            <a:br>
              <a:rPr lang="fr-FR" sz="2400" dirty="0">
                <a:solidFill>
                  <a:schemeClr val="tx2"/>
                </a:solidFill>
              </a:rPr>
            </a:br>
            <a:r>
              <a:rPr lang="fr-FR" sz="2400" dirty="0">
                <a:solidFill>
                  <a:schemeClr val="tx2"/>
                </a:solidFill>
              </a:rPr>
              <a:t>le plan de transformation de l’économie française</a:t>
            </a:r>
          </a:p>
          <a:p>
            <a:endParaRPr lang="fr-FR" sz="1800" dirty="0">
              <a:solidFill>
                <a:schemeClr val="tx2"/>
              </a:solidFill>
            </a:endParaRPr>
          </a:p>
          <a:p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16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FFFFF"/>
                </a:solidFill>
              </a:rPr>
              <a:t>Climat, crises: comment transformer nos territoires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A562894-8D68-43BD-9A3E-46CB70A03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1" y="1697439"/>
            <a:ext cx="900000" cy="900000"/>
          </a:xfrm>
          <a:prstGeom prst="rect">
            <a:avLst/>
          </a:prstGeom>
        </p:spPr>
      </p:pic>
      <p:sp>
        <p:nvSpPr>
          <p:cNvPr id="18" name="Titre 17">
            <a:extLst>
              <a:ext uri="{FF2B5EF4-FFF2-40B4-BE49-F238E27FC236}">
                <a16:creationId xmlns="" xmlns:a16="http://schemas.microsoft.com/office/drawing/2014/main" id="{663022D5-9A31-4D70-A8B7-65D92A5B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C264C8CC-4996-423E-B93D-8F0D2CD3A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31" y="1697439"/>
            <a:ext cx="900000" cy="9000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8D6E841E-8D1D-448A-9A4C-73C105FF1814}"/>
              </a:ext>
            </a:extLst>
          </p:cNvPr>
          <p:cNvSpPr txBox="1">
            <a:spLocks/>
          </p:cNvSpPr>
          <p:nvPr/>
        </p:nvSpPr>
        <p:spPr bwMode="auto">
          <a:xfrm>
            <a:off x="9103506" y="1360963"/>
            <a:ext cx="3473214" cy="41360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2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tx2"/>
              </a:solidFill>
            </a:endParaRP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</a:rPr>
              <a:t>Octobre 2022</a:t>
            </a:r>
            <a:endParaRPr lang="fr-FR" sz="2400" dirty="0">
              <a:solidFill>
                <a:schemeClr val="tx2"/>
              </a:solidFill>
            </a:endParaRPr>
          </a:p>
          <a:p>
            <a:r>
              <a:rPr lang="fr-FR" sz="2400" dirty="0">
                <a:solidFill>
                  <a:schemeClr val="tx2"/>
                </a:solidFill>
              </a:rPr>
              <a:t>Une </a:t>
            </a:r>
            <a:r>
              <a:rPr lang="fr-FR" sz="2400" b="1" dirty="0">
                <a:solidFill>
                  <a:schemeClr val="tx2"/>
                </a:solidFill>
              </a:rPr>
              <a:t>campagne</a:t>
            </a:r>
            <a:r>
              <a:rPr lang="fr-FR" sz="2400" dirty="0">
                <a:solidFill>
                  <a:schemeClr val="tx2"/>
                </a:solidFill>
              </a:rPr>
              <a:t> à destination des élus locaux</a:t>
            </a:r>
          </a:p>
          <a:p>
            <a:r>
              <a:rPr lang="fr-FR" sz="2400" dirty="0">
                <a:solidFill>
                  <a:schemeClr val="tx2"/>
                </a:solidFill>
              </a:rPr>
              <a:t>Un </a:t>
            </a:r>
            <a:r>
              <a:rPr lang="fr-FR" sz="2400" b="1" dirty="0">
                <a:solidFill>
                  <a:schemeClr val="tx2"/>
                </a:solidFill>
              </a:rPr>
              <a:t>kit d’alerte et de mobilisation </a:t>
            </a:r>
          </a:p>
          <a:p>
            <a:r>
              <a:rPr lang="fr-FR" sz="2400" i="1" dirty="0">
                <a:solidFill>
                  <a:schemeClr val="tx2"/>
                </a:solidFill>
              </a:rPr>
              <a:t>Climat, crises : </a:t>
            </a:r>
            <a:br>
              <a:rPr lang="fr-FR" sz="2400" i="1" dirty="0">
                <a:solidFill>
                  <a:schemeClr val="tx2"/>
                </a:solidFill>
              </a:rPr>
            </a:br>
            <a:r>
              <a:rPr lang="fr-FR" sz="2400" i="1" dirty="0">
                <a:solidFill>
                  <a:schemeClr val="tx2"/>
                </a:solidFill>
              </a:rPr>
              <a:t>comment transformer </a:t>
            </a:r>
            <a:br>
              <a:rPr lang="fr-FR" sz="2400" i="1" dirty="0">
                <a:solidFill>
                  <a:schemeClr val="tx2"/>
                </a:solidFill>
              </a:rPr>
            </a:br>
            <a:r>
              <a:rPr lang="fr-FR" sz="2400" i="1" dirty="0">
                <a:solidFill>
                  <a:schemeClr val="tx2"/>
                </a:solidFill>
              </a:rPr>
              <a:t>nos territoires</a:t>
            </a:r>
          </a:p>
          <a:p>
            <a:endParaRPr lang="fr-FR" sz="2400" dirty="0">
              <a:solidFill>
                <a:schemeClr val="tx2"/>
              </a:solidFill>
            </a:endParaRPr>
          </a:p>
          <a:p>
            <a:endParaRPr lang="fr-FR" sz="1800" dirty="0">
              <a:solidFill>
                <a:schemeClr val="tx2"/>
              </a:solidFill>
            </a:endParaRPr>
          </a:p>
          <a:p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="" xmlns:a16="http://schemas.microsoft.com/office/drawing/2014/main" id="{F97C88CE-D3C6-4799-8337-8B6E451FF73B}"/>
              </a:ext>
            </a:extLst>
          </p:cNvPr>
          <p:cNvSpPr txBox="1">
            <a:spLocks/>
          </p:cNvSpPr>
          <p:nvPr/>
        </p:nvSpPr>
        <p:spPr bwMode="auto">
          <a:xfrm>
            <a:off x="5027509" y="1369376"/>
            <a:ext cx="3240000" cy="41360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1200" b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tabLst>
                <a:tab pos="182563" algn="l"/>
              </a:tabLst>
              <a:defRPr sz="1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58775" indent="-358775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0" algn="l"/>
                <a:tab pos="541338" algn="l"/>
              </a:tabLs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solidFill>
                <a:schemeClr val="tx2"/>
              </a:solidFill>
            </a:endParaRPr>
          </a:p>
          <a:p>
            <a:endParaRPr lang="fr-FR" sz="1800" dirty="0">
              <a:solidFill>
                <a:schemeClr val="tx2"/>
              </a:solidFill>
            </a:endParaRPr>
          </a:p>
          <a:p>
            <a:r>
              <a:rPr lang="fr-FR" sz="2400" b="1" dirty="0">
                <a:solidFill>
                  <a:schemeClr val="tx2"/>
                </a:solidFill>
              </a:rPr>
              <a:t>Contribuer au changement de cap</a:t>
            </a:r>
            <a:br>
              <a:rPr lang="fr-FR" sz="2400" b="1" dirty="0">
                <a:solidFill>
                  <a:schemeClr val="tx2"/>
                </a:solidFill>
              </a:rPr>
            </a:br>
            <a:r>
              <a:rPr lang="fr-FR" sz="2400" dirty="0">
                <a:solidFill>
                  <a:schemeClr val="tx2"/>
                </a:solidFill>
              </a:rPr>
              <a:t>de l’ensemble des territoires français avant 2026</a:t>
            </a:r>
          </a:p>
          <a:p>
            <a:endParaRPr lang="fr-FR" sz="1800" dirty="0">
              <a:solidFill>
                <a:schemeClr val="tx2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D95D913D-0ADB-4B20-B947-4069B7BBD3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06" y="1697439"/>
            <a:ext cx="900000" cy="900000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="" xmlns:a16="http://schemas.microsoft.com/office/drawing/2014/main" id="{F7B5B96E-6DCF-40DC-B18C-AD1B1DA2D3B9}"/>
              </a:ext>
            </a:extLst>
          </p:cNvPr>
          <p:cNvSpPr/>
          <p:nvPr/>
        </p:nvSpPr>
        <p:spPr>
          <a:xfrm>
            <a:off x="8400256" y="5258887"/>
            <a:ext cx="603660" cy="60431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0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res et chapitres">
  <a:themeElements>
    <a:clrScheme name="Shift Project">
      <a:dk1>
        <a:srgbClr val="000000"/>
      </a:dk1>
      <a:lt1>
        <a:srgbClr val="FFFFFF"/>
      </a:lt1>
      <a:dk2>
        <a:srgbClr val="00005A"/>
      </a:dk2>
      <a:lt2>
        <a:srgbClr val="FFFFFF"/>
      </a:lt2>
      <a:accent1>
        <a:srgbClr val="00005A"/>
      </a:accent1>
      <a:accent2>
        <a:srgbClr val="FF8200"/>
      </a:accent2>
      <a:accent3>
        <a:srgbClr val="FAB464"/>
      </a:accent3>
      <a:accent4>
        <a:srgbClr val="FFDC50"/>
      </a:accent4>
      <a:accent5>
        <a:srgbClr val="82C8FA"/>
      </a:accent5>
      <a:accent6>
        <a:srgbClr val="0028DC"/>
      </a:accent6>
      <a:hlink>
        <a:srgbClr val="FF8200"/>
      </a:hlink>
      <a:folHlink>
        <a:srgbClr val="FF82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11829</TotalTime>
  <Words>1276</Words>
  <Application>Microsoft Office PowerPoint</Application>
  <DocSecurity>0</DocSecurity>
  <PresentationFormat>Grand écran</PresentationFormat>
  <Paragraphs>313</Paragraphs>
  <Slides>50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60" baseType="lpstr">
      <vt:lpstr>Arial Unicode MS</vt:lpstr>
      <vt:lpstr>Arial</vt:lpstr>
      <vt:lpstr>Calibri</vt:lpstr>
      <vt:lpstr>Poppins-Regular</vt:lpstr>
      <vt:lpstr>Symbol</vt:lpstr>
      <vt:lpstr>Tahoma</vt:lpstr>
      <vt:lpstr>Times New Roman</vt:lpstr>
      <vt:lpstr>Trebuchet MS</vt:lpstr>
      <vt:lpstr>Wingdings 2</vt:lpstr>
      <vt:lpstr>Titres et chapitres</vt:lpstr>
      <vt:lpstr>Présentation PowerPoint</vt:lpstr>
      <vt:lpstr>Présentation PowerPoint</vt:lpstr>
      <vt:lpstr>Présentation PowerPoint</vt:lpstr>
      <vt:lpstr>Modifiez le style du titre</vt:lpstr>
      <vt:lpstr>Présentation PowerPoint</vt:lpstr>
      <vt:lpstr>Introduction</vt:lpstr>
      <vt:lpstr>Présentation du projet</vt:lpstr>
      <vt:lpstr>Présentation PowerPoint</vt:lpstr>
      <vt:lpstr>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Table-ronde – Coopérer pour accélérer la transformation : témoignages d’acteurs du territoire  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Nicolas Hervé</dc:creator>
  <cp:keywords/>
  <dc:description/>
  <cp:lastModifiedBy>Emma Stokking</cp:lastModifiedBy>
  <cp:revision>546</cp:revision>
  <cp:lastPrinted>2022-10-10T18:46:13Z</cp:lastPrinted>
  <dcterms:created xsi:type="dcterms:W3CDTF">2021-05-25T14:39:04Z</dcterms:created>
  <dcterms:modified xsi:type="dcterms:W3CDTF">2022-10-13T16:48:20Z</dcterms:modified>
  <cp:category/>
  <dc:identifier/>
  <cp:contentStatus/>
  <dc:language/>
  <cp:version/>
</cp:coreProperties>
</file>